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7" r:id="rId5"/>
    <p:sldId id="259" r:id="rId6"/>
    <p:sldId id="272" r:id="rId7"/>
    <p:sldId id="1597" r:id="rId8"/>
    <p:sldId id="1593" r:id="rId9"/>
    <p:sldId id="262" r:id="rId10"/>
    <p:sldId id="1598" r:id="rId11"/>
    <p:sldId id="1610" r:id="rId12"/>
    <p:sldId id="1599" r:id="rId13"/>
    <p:sldId id="1601" r:id="rId14"/>
    <p:sldId id="1612" r:id="rId15"/>
    <p:sldId id="1614" r:id="rId16"/>
    <p:sldId id="1602" r:id="rId17"/>
    <p:sldId id="1611" r:id="rId18"/>
    <p:sldId id="1615" r:id="rId19"/>
    <p:sldId id="1609" r:id="rId20"/>
    <p:sldId id="1604" r:id="rId21"/>
    <p:sldId id="1605" r:id="rId22"/>
    <p:sldId id="1608" r:id="rId23"/>
    <p:sldId id="1613" r:id="rId24"/>
    <p:sldId id="1606" r:id="rId25"/>
    <p:sldId id="1607" r:id="rId26"/>
    <p:sldId id="261" r:id="rId27"/>
    <p:sldId id="1595" r:id="rId28"/>
    <p:sldId id="1596" r:id="rId29"/>
    <p:sldId id="1592" r:id="rId30"/>
    <p:sldId id="1591" r:id="rId31"/>
    <p:sldId id="264"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EB8"/>
    <a:srgbClr val="D83900"/>
    <a:srgbClr val="0177FF"/>
    <a:srgbClr val="732674"/>
    <a:srgbClr val="DD6032"/>
    <a:srgbClr val="E57D57"/>
    <a:srgbClr val="E5EBF7"/>
    <a:srgbClr val="C7313D"/>
    <a:srgbClr val="35014D"/>
    <a:srgbClr val="C334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3A853-5108-439B-8FDE-1EFB21E846C4}" v="35" dt="2020-02-15T00:39:50.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114" y="540"/>
      </p:cViewPr>
      <p:guideLst/>
    </p:cSldViewPr>
  </p:slideViewPr>
  <p:notesTextViewPr>
    <p:cViewPr>
      <p:scale>
        <a:sx n="1" d="1"/>
        <a:sy n="1" d="1"/>
      </p:scale>
      <p:origin x="0" y="0"/>
    </p:cViewPr>
  </p:notesTextViewPr>
  <p:notesViewPr>
    <p:cSldViewPr snapToGrid="0">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bor Walbeek" userId="ca8ecc12-2b84-4aa1-b408-cfd6fb25e188" providerId="ADAL" clId="{F383A853-5108-439B-8FDE-1EFB21E846C4}"/>
    <pc:docChg chg="custSel addSld delSld modSld sldOrd">
      <pc:chgData name="Thabor Walbeek" userId="ca8ecc12-2b84-4aa1-b408-cfd6fb25e188" providerId="ADAL" clId="{F383A853-5108-439B-8FDE-1EFB21E846C4}" dt="2020-02-15T00:40:08.239" v="367" actId="20577"/>
      <pc:docMkLst>
        <pc:docMk/>
      </pc:docMkLst>
      <pc:sldChg chg="addSp delSp modSp mod">
        <pc:chgData name="Thabor Walbeek" userId="ca8ecc12-2b84-4aa1-b408-cfd6fb25e188" providerId="ADAL" clId="{F383A853-5108-439B-8FDE-1EFB21E846C4}" dt="2020-02-14T23:48:36.369" v="100" actId="1076"/>
        <pc:sldMkLst>
          <pc:docMk/>
          <pc:sldMk cId="2320245024" sldId="262"/>
        </pc:sldMkLst>
        <pc:spChg chg="add mod">
          <ac:chgData name="Thabor Walbeek" userId="ca8ecc12-2b84-4aa1-b408-cfd6fb25e188" providerId="ADAL" clId="{F383A853-5108-439B-8FDE-1EFB21E846C4}" dt="2020-02-14T23:47:34.785" v="81" actId="1076"/>
          <ac:spMkLst>
            <pc:docMk/>
            <pc:sldMk cId="2320245024" sldId="262"/>
            <ac:spMk id="11" creationId="{4C0B5D75-5875-4D7E-AF22-DD8A4EECC5C7}"/>
          </ac:spMkLst>
        </pc:spChg>
        <pc:spChg chg="add mod">
          <ac:chgData name="Thabor Walbeek" userId="ca8ecc12-2b84-4aa1-b408-cfd6fb25e188" providerId="ADAL" clId="{F383A853-5108-439B-8FDE-1EFB21E846C4}" dt="2020-02-14T23:47:45.713" v="84" actId="1076"/>
          <ac:spMkLst>
            <pc:docMk/>
            <pc:sldMk cId="2320245024" sldId="262"/>
            <ac:spMk id="12" creationId="{68CFF165-B2F7-4E8E-99EF-D2AFE701B5A4}"/>
          </ac:spMkLst>
        </pc:spChg>
        <pc:picChg chg="del mod">
          <ac:chgData name="Thabor Walbeek" userId="ca8ecc12-2b84-4aa1-b408-cfd6fb25e188" providerId="ADAL" clId="{F383A853-5108-439B-8FDE-1EFB21E846C4}" dt="2020-02-14T23:47:31.254" v="80" actId="478"/>
          <ac:picMkLst>
            <pc:docMk/>
            <pc:sldMk cId="2320245024" sldId="262"/>
            <ac:picMk id="6" creationId="{36A40E48-5263-4D32-92A6-6AD7AA75A164}"/>
          </ac:picMkLst>
        </pc:picChg>
        <pc:picChg chg="add mod">
          <ac:chgData name="Thabor Walbeek" userId="ca8ecc12-2b84-4aa1-b408-cfd6fb25e188" providerId="ADAL" clId="{F383A853-5108-439B-8FDE-1EFB21E846C4}" dt="2020-02-14T23:48:26.722" v="95" actId="1076"/>
          <ac:picMkLst>
            <pc:docMk/>
            <pc:sldMk cId="2320245024" sldId="262"/>
            <ac:picMk id="8" creationId="{C1824C4D-B890-47E3-85E5-C48CA997E581}"/>
          </ac:picMkLst>
        </pc:picChg>
        <pc:picChg chg="add mod">
          <ac:chgData name="Thabor Walbeek" userId="ca8ecc12-2b84-4aa1-b408-cfd6fb25e188" providerId="ADAL" clId="{F383A853-5108-439B-8FDE-1EFB21E846C4}" dt="2020-02-14T23:48:30.001" v="97" actId="1076"/>
          <ac:picMkLst>
            <pc:docMk/>
            <pc:sldMk cId="2320245024" sldId="262"/>
            <ac:picMk id="10" creationId="{ACF2BDCE-9ACA-400C-92F0-17C1FAF17AC4}"/>
          </ac:picMkLst>
        </pc:picChg>
        <pc:picChg chg="add mod">
          <ac:chgData name="Thabor Walbeek" userId="ca8ecc12-2b84-4aa1-b408-cfd6fb25e188" providerId="ADAL" clId="{F383A853-5108-439B-8FDE-1EFB21E846C4}" dt="2020-02-14T23:48:36.369" v="100" actId="1076"/>
          <ac:picMkLst>
            <pc:docMk/>
            <pc:sldMk cId="2320245024" sldId="262"/>
            <ac:picMk id="14" creationId="{0BE47917-A215-4E11-B595-AFCE0CA77FCA}"/>
          </ac:picMkLst>
        </pc:picChg>
      </pc:sldChg>
      <pc:sldChg chg="delSp">
        <pc:chgData name="Thabor Walbeek" userId="ca8ecc12-2b84-4aa1-b408-cfd6fb25e188" providerId="ADAL" clId="{F383A853-5108-439B-8FDE-1EFB21E846C4}" dt="2020-02-14T23:51:52.831" v="117" actId="478"/>
        <pc:sldMkLst>
          <pc:docMk/>
          <pc:sldMk cId="3366315753" sldId="1599"/>
        </pc:sldMkLst>
        <pc:picChg chg="del">
          <ac:chgData name="Thabor Walbeek" userId="ca8ecc12-2b84-4aa1-b408-cfd6fb25e188" providerId="ADAL" clId="{F383A853-5108-439B-8FDE-1EFB21E846C4}" dt="2020-02-14T23:51:52.831" v="117" actId="478"/>
          <ac:picMkLst>
            <pc:docMk/>
            <pc:sldMk cId="3366315753" sldId="1599"/>
            <ac:picMk id="1026" creationId="{12DA24C9-4627-4A90-8413-DE8465B23062}"/>
          </ac:picMkLst>
        </pc:picChg>
      </pc:sldChg>
      <pc:sldChg chg="del">
        <pc:chgData name="Thabor Walbeek" userId="ca8ecc12-2b84-4aa1-b408-cfd6fb25e188" providerId="ADAL" clId="{F383A853-5108-439B-8FDE-1EFB21E846C4}" dt="2020-02-15T00:31:07.753" v="331" actId="47"/>
        <pc:sldMkLst>
          <pc:docMk/>
          <pc:sldMk cId="2249005170" sldId="1600"/>
        </pc:sldMkLst>
      </pc:sldChg>
      <pc:sldChg chg="addSp delSp modSp del mod">
        <pc:chgData name="Thabor Walbeek" userId="ca8ecc12-2b84-4aa1-b408-cfd6fb25e188" providerId="ADAL" clId="{F383A853-5108-439B-8FDE-1EFB21E846C4}" dt="2020-02-15T00:10:33.701" v="191" actId="47"/>
        <pc:sldMkLst>
          <pc:docMk/>
          <pc:sldMk cId="566264071" sldId="1603"/>
        </pc:sldMkLst>
        <pc:picChg chg="add del mod">
          <ac:chgData name="Thabor Walbeek" userId="ca8ecc12-2b84-4aa1-b408-cfd6fb25e188" providerId="ADAL" clId="{F383A853-5108-439B-8FDE-1EFB21E846C4}" dt="2020-02-14T23:54:10.546" v="123" actId="478"/>
          <ac:picMkLst>
            <pc:docMk/>
            <pc:sldMk cId="566264071" sldId="1603"/>
            <ac:picMk id="5" creationId="{C216C6A3-AE7F-4AAA-ABAF-3FFD5C1E0562}"/>
          </ac:picMkLst>
        </pc:picChg>
      </pc:sldChg>
      <pc:sldChg chg="modSp mod">
        <pc:chgData name="Thabor Walbeek" userId="ca8ecc12-2b84-4aa1-b408-cfd6fb25e188" providerId="ADAL" clId="{F383A853-5108-439B-8FDE-1EFB21E846C4}" dt="2020-02-15T00:32:05.622" v="334" actId="1076"/>
        <pc:sldMkLst>
          <pc:docMk/>
          <pc:sldMk cId="720631584" sldId="1604"/>
        </pc:sldMkLst>
        <pc:spChg chg="mod">
          <ac:chgData name="Thabor Walbeek" userId="ca8ecc12-2b84-4aa1-b408-cfd6fb25e188" providerId="ADAL" clId="{F383A853-5108-439B-8FDE-1EFB21E846C4}" dt="2020-02-15T00:32:01.951" v="333" actId="404"/>
          <ac:spMkLst>
            <pc:docMk/>
            <pc:sldMk cId="720631584" sldId="1604"/>
            <ac:spMk id="3" creationId="{5E975BA8-7C92-45CF-9D88-120ED7D5290E}"/>
          </ac:spMkLst>
        </pc:spChg>
        <pc:picChg chg="mod">
          <ac:chgData name="Thabor Walbeek" userId="ca8ecc12-2b84-4aa1-b408-cfd6fb25e188" providerId="ADAL" clId="{F383A853-5108-439B-8FDE-1EFB21E846C4}" dt="2020-02-15T00:32:05.622" v="334" actId="1076"/>
          <ac:picMkLst>
            <pc:docMk/>
            <pc:sldMk cId="720631584" sldId="1604"/>
            <ac:picMk id="5" creationId="{14386E85-902B-44B8-B6F0-F142A8EB39DB}"/>
          </ac:picMkLst>
        </pc:picChg>
      </pc:sldChg>
      <pc:sldChg chg="addSp delSp modSp add mod">
        <pc:chgData name="Thabor Walbeek" userId="ca8ecc12-2b84-4aa1-b408-cfd6fb25e188" providerId="ADAL" clId="{F383A853-5108-439B-8FDE-1EFB21E846C4}" dt="2020-02-15T00:15:40.356" v="253" actId="1076"/>
        <pc:sldMkLst>
          <pc:docMk/>
          <pc:sldMk cId="2387692034" sldId="1610"/>
        </pc:sldMkLst>
        <pc:spChg chg="del">
          <ac:chgData name="Thabor Walbeek" userId="ca8ecc12-2b84-4aa1-b408-cfd6fb25e188" providerId="ADAL" clId="{F383A853-5108-439B-8FDE-1EFB21E846C4}" dt="2020-02-14T23:50:38.651" v="106" actId="478"/>
          <ac:spMkLst>
            <pc:docMk/>
            <pc:sldMk cId="2387692034" sldId="1610"/>
            <ac:spMk id="2" creationId="{2A5A3434-D261-4697-94E7-D656E01E53DB}"/>
          </ac:spMkLst>
        </pc:spChg>
        <pc:spChg chg="del mod">
          <ac:chgData name="Thabor Walbeek" userId="ca8ecc12-2b84-4aa1-b408-cfd6fb25e188" providerId="ADAL" clId="{F383A853-5108-439B-8FDE-1EFB21E846C4}" dt="2020-02-14T23:50:36.951" v="105" actId="478"/>
          <ac:spMkLst>
            <pc:docMk/>
            <pc:sldMk cId="2387692034" sldId="1610"/>
            <ac:spMk id="3" creationId="{5E975BA8-7C92-45CF-9D88-120ED7D5290E}"/>
          </ac:spMkLst>
        </pc:spChg>
        <pc:picChg chg="add mod">
          <ac:chgData name="Thabor Walbeek" userId="ca8ecc12-2b84-4aa1-b408-cfd6fb25e188" providerId="ADAL" clId="{F383A853-5108-439B-8FDE-1EFB21E846C4}" dt="2020-02-15T00:15:25.892" v="246" actId="1076"/>
          <ac:picMkLst>
            <pc:docMk/>
            <pc:sldMk cId="2387692034" sldId="1610"/>
            <ac:picMk id="5" creationId="{F0496348-556C-409E-9BFB-6921FAC8285B}"/>
          </ac:picMkLst>
        </pc:picChg>
        <pc:picChg chg="add mod">
          <ac:chgData name="Thabor Walbeek" userId="ca8ecc12-2b84-4aa1-b408-cfd6fb25e188" providerId="ADAL" clId="{F383A853-5108-439B-8FDE-1EFB21E846C4}" dt="2020-02-15T00:15:27.276" v="247" actId="1076"/>
          <ac:picMkLst>
            <pc:docMk/>
            <pc:sldMk cId="2387692034" sldId="1610"/>
            <ac:picMk id="7" creationId="{8DEC72DE-3D72-412E-A2E7-21F41513E755}"/>
          </ac:picMkLst>
        </pc:picChg>
        <pc:picChg chg="add mod">
          <ac:chgData name="Thabor Walbeek" userId="ca8ecc12-2b84-4aa1-b408-cfd6fb25e188" providerId="ADAL" clId="{F383A853-5108-439B-8FDE-1EFB21E846C4}" dt="2020-02-15T00:15:40.356" v="253" actId="1076"/>
          <ac:picMkLst>
            <pc:docMk/>
            <pc:sldMk cId="2387692034" sldId="1610"/>
            <ac:picMk id="9" creationId="{FAC44DF1-4D01-4251-A2DF-0B7087B106D3}"/>
          </ac:picMkLst>
        </pc:picChg>
        <pc:picChg chg="del">
          <ac:chgData name="Thabor Walbeek" userId="ca8ecc12-2b84-4aa1-b408-cfd6fb25e188" providerId="ADAL" clId="{F383A853-5108-439B-8FDE-1EFB21E846C4}" dt="2020-02-14T23:50:31.487" v="103" actId="478"/>
          <ac:picMkLst>
            <pc:docMk/>
            <pc:sldMk cId="2387692034" sldId="1610"/>
            <ac:picMk id="1026" creationId="{12DA24C9-4627-4A90-8413-DE8465B23062}"/>
          </ac:picMkLst>
        </pc:picChg>
      </pc:sldChg>
      <pc:sldChg chg="del">
        <pc:chgData name="Thabor Walbeek" userId="ca8ecc12-2b84-4aa1-b408-cfd6fb25e188" providerId="ADAL" clId="{F383A853-5108-439B-8FDE-1EFB21E846C4}" dt="2020-02-14T23:49:35.862" v="101" actId="47"/>
        <pc:sldMkLst>
          <pc:docMk/>
          <pc:sldMk cId="2084845886" sldId="1611"/>
        </pc:sldMkLst>
      </pc:sldChg>
      <pc:sldChg chg="addSp delSp modSp add mod">
        <pc:chgData name="Thabor Walbeek" userId="ca8ecc12-2b84-4aa1-b408-cfd6fb25e188" providerId="ADAL" clId="{F383A853-5108-439B-8FDE-1EFB21E846C4}" dt="2020-02-14T23:55:59.258" v="161" actId="1076"/>
        <pc:sldMkLst>
          <pc:docMk/>
          <pc:sldMk cId="3914586095" sldId="1611"/>
        </pc:sldMkLst>
        <pc:spChg chg="del">
          <ac:chgData name="Thabor Walbeek" userId="ca8ecc12-2b84-4aa1-b408-cfd6fb25e188" providerId="ADAL" clId="{F383A853-5108-439B-8FDE-1EFB21E846C4}" dt="2020-02-14T23:55:24.537" v="125" actId="478"/>
          <ac:spMkLst>
            <pc:docMk/>
            <pc:sldMk cId="3914586095" sldId="1611"/>
            <ac:spMk id="3" creationId="{5E975BA8-7C92-45CF-9D88-120ED7D5290E}"/>
          </ac:spMkLst>
        </pc:spChg>
        <pc:spChg chg="mod">
          <ac:chgData name="Thabor Walbeek" userId="ca8ecc12-2b84-4aa1-b408-cfd6fb25e188" providerId="ADAL" clId="{F383A853-5108-439B-8FDE-1EFB21E846C4}" dt="2020-02-14T23:55:34.683" v="152" actId="20577"/>
          <ac:spMkLst>
            <pc:docMk/>
            <pc:sldMk cId="3914586095" sldId="1611"/>
            <ac:spMk id="4" creationId="{E5E949AC-8AB3-44F5-9AF4-85ECFF1E9A03}"/>
          </ac:spMkLst>
        </pc:spChg>
        <pc:spChg chg="add del mod">
          <ac:chgData name="Thabor Walbeek" userId="ca8ecc12-2b84-4aa1-b408-cfd6fb25e188" providerId="ADAL" clId="{F383A853-5108-439B-8FDE-1EFB21E846C4}" dt="2020-02-14T23:55:38.474" v="153" actId="478"/>
          <ac:spMkLst>
            <pc:docMk/>
            <pc:sldMk cId="3914586095" sldId="1611"/>
            <ac:spMk id="5" creationId="{E6559A76-A230-4FEE-B53F-6DD102CF455F}"/>
          </ac:spMkLst>
        </pc:spChg>
        <pc:picChg chg="add mod">
          <ac:chgData name="Thabor Walbeek" userId="ca8ecc12-2b84-4aa1-b408-cfd6fb25e188" providerId="ADAL" clId="{F383A853-5108-439B-8FDE-1EFB21E846C4}" dt="2020-02-14T23:55:59.258" v="161" actId="1076"/>
          <ac:picMkLst>
            <pc:docMk/>
            <pc:sldMk cId="3914586095" sldId="1611"/>
            <ac:picMk id="7" creationId="{71F2C550-4368-4299-BB74-1E57ADB2639D}"/>
          </ac:picMkLst>
        </pc:picChg>
      </pc:sldChg>
      <pc:sldChg chg="addSp delSp modSp add del mod">
        <pc:chgData name="Thabor Walbeek" userId="ca8ecc12-2b84-4aa1-b408-cfd6fb25e188" providerId="ADAL" clId="{F383A853-5108-439B-8FDE-1EFB21E846C4}" dt="2020-02-15T00:02:08.550" v="190" actId="47"/>
        <pc:sldMkLst>
          <pc:docMk/>
          <pc:sldMk cId="1745379661" sldId="1612"/>
        </pc:sldMkLst>
        <pc:spChg chg="del">
          <ac:chgData name="Thabor Walbeek" userId="ca8ecc12-2b84-4aa1-b408-cfd6fb25e188" providerId="ADAL" clId="{F383A853-5108-439B-8FDE-1EFB21E846C4}" dt="2020-02-14T23:57:41.190" v="163" actId="478"/>
          <ac:spMkLst>
            <pc:docMk/>
            <pc:sldMk cId="1745379661" sldId="1612"/>
            <ac:spMk id="3" creationId="{5E975BA8-7C92-45CF-9D88-120ED7D5290E}"/>
          </ac:spMkLst>
        </pc:spChg>
        <pc:spChg chg="add del mod">
          <ac:chgData name="Thabor Walbeek" userId="ca8ecc12-2b84-4aa1-b408-cfd6fb25e188" providerId="ADAL" clId="{F383A853-5108-439B-8FDE-1EFB21E846C4}" dt="2020-02-14T23:57:43.269" v="164" actId="478"/>
          <ac:spMkLst>
            <pc:docMk/>
            <pc:sldMk cId="1745379661" sldId="1612"/>
            <ac:spMk id="4" creationId="{DC9A4C4E-A800-4996-97C0-211408B66196}"/>
          </ac:spMkLst>
        </pc:spChg>
        <pc:spChg chg="add del mod">
          <ac:chgData name="Thabor Walbeek" userId="ca8ecc12-2b84-4aa1-b408-cfd6fb25e188" providerId="ADAL" clId="{F383A853-5108-439B-8FDE-1EFB21E846C4}" dt="2020-02-14T23:59:50.796" v="186" actId="478"/>
          <ac:spMkLst>
            <pc:docMk/>
            <pc:sldMk cId="1745379661" sldId="1612"/>
            <ac:spMk id="9" creationId="{A5E09521-3D2D-4AED-8114-CC171A6816AA}"/>
          </ac:spMkLst>
        </pc:spChg>
        <pc:picChg chg="add mod">
          <ac:chgData name="Thabor Walbeek" userId="ca8ecc12-2b84-4aa1-b408-cfd6fb25e188" providerId="ADAL" clId="{F383A853-5108-439B-8FDE-1EFB21E846C4}" dt="2020-02-14T23:57:58.035" v="170" actId="1076"/>
          <ac:picMkLst>
            <pc:docMk/>
            <pc:sldMk cId="1745379661" sldId="1612"/>
            <ac:picMk id="6" creationId="{E069D2F3-167C-4B9F-BCFD-A9F6AA1BFDE3}"/>
          </ac:picMkLst>
        </pc:picChg>
        <pc:picChg chg="add mod">
          <ac:chgData name="Thabor Walbeek" userId="ca8ecc12-2b84-4aa1-b408-cfd6fb25e188" providerId="ADAL" clId="{F383A853-5108-439B-8FDE-1EFB21E846C4}" dt="2020-02-14T23:58:50.123" v="176" actId="1076"/>
          <ac:picMkLst>
            <pc:docMk/>
            <pc:sldMk cId="1745379661" sldId="1612"/>
            <ac:picMk id="8" creationId="{78A71369-1C46-4A7E-9340-2B9D1C5DE2E6}"/>
          </ac:picMkLst>
        </pc:picChg>
        <pc:picChg chg="add mod">
          <ac:chgData name="Thabor Walbeek" userId="ca8ecc12-2b84-4aa1-b408-cfd6fb25e188" providerId="ADAL" clId="{F383A853-5108-439B-8FDE-1EFB21E846C4}" dt="2020-02-15T00:01:00.484" v="189" actId="27614"/>
          <ac:picMkLst>
            <pc:docMk/>
            <pc:sldMk cId="1745379661" sldId="1612"/>
            <ac:picMk id="11" creationId="{ABE809B1-E9BC-406A-AE57-969775CF0ED3}"/>
          </ac:picMkLst>
        </pc:picChg>
      </pc:sldChg>
      <pc:sldChg chg="addSp delSp modSp add mod">
        <pc:chgData name="Thabor Walbeek" userId="ca8ecc12-2b84-4aa1-b408-cfd6fb25e188" providerId="ADAL" clId="{F383A853-5108-439B-8FDE-1EFB21E846C4}" dt="2020-02-15T00:16:39.627" v="260" actId="1076"/>
        <pc:sldMkLst>
          <pc:docMk/>
          <pc:sldMk cId="4039828766" sldId="1612"/>
        </pc:sldMkLst>
        <pc:spChg chg="del">
          <ac:chgData name="Thabor Walbeek" userId="ca8ecc12-2b84-4aa1-b408-cfd6fb25e188" providerId="ADAL" clId="{F383A853-5108-439B-8FDE-1EFB21E846C4}" dt="2020-02-15T00:13:49.820" v="230" actId="478"/>
          <ac:spMkLst>
            <pc:docMk/>
            <pc:sldMk cId="4039828766" sldId="1612"/>
            <ac:spMk id="3" creationId="{5E975BA8-7C92-45CF-9D88-120ED7D5290E}"/>
          </ac:spMkLst>
        </pc:spChg>
        <pc:spChg chg="mod">
          <ac:chgData name="Thabor Walbeek" userId="ca8ecc12-2b84-4aa1-b408-cfd6fb25e188" providerId="ADAL" clId="{F383A853-5108-439B-8FDE-1EFB21E846C4}" dt="2020-02-15T00:12:13.836" v="229" actId="14100"/>
          <ac:spMkLst>
            <pc:docMk/>
            <pc:sldMk cId="4039828766" sldId="1612"/>
            <ac:spMk id="4" creationId="{E5E949AC-8AB3-44F5-9AF4-85ECFF1E9A03}"/>
          </ac:spMkLst>
        </pc:spChg>
        <pc:spChg chg="add del mod">
          <ac:chgData name="Thabor Walbeek" userId="ca8ecc12-2b84-4aa1-b408-cfd6fb25e188" providerId="ADAL" clId="{F383A853-5108-439B-8FDE-1EFB21E846C4}" dt="2020-02-15T00:13:51.988" v="231" actId="478"/>
          <ac:spMkLst>
            <pc:docMk/>
            <pc:sldMk cId="4039828766" sldId="1612"/>
            <ac:spMk id="5" creationId="{D37210E9-5085-4CC8-A954-1FCA4D2DDF72}"/>
          </ac:spMkLst>
        </pc:spChg>
        <pc:picChg chg="add del mod">
          <ac:chgData name="Thabor Walbeek" userId="ca8ecc12-2b84-4aa1-b408-cfd6fb25e188" providerId="ADAL" clId="{F383A853-5108-439B-8FDE-1EFB21E846C4}" dt="2020-02-15T00:16:24.909" v="257" actId="478"/>
          <ac:picMkLst>
            <pc:docMk/>
            <pc:sldMk cId="4039828766" sldId="1612"/>
            <ac:picMk id="7" creationId="{89EE24AE-F868-4693-A8BF-ABEE431E9265}"/>
          </ac:picMkLst>
        </pc:picChg>
        <pc:picChg chg="add del mod">
          <ac:chgData name="Thabor Walbeek" userId="ca8ecc12-2b84-4aa1-b408-cfd6fb25e188" providerId="ADAL" clId="{F383A853-5108-439B-8FDE-1EFB21E846C4}" dt="2020-02-15T00:14:36.756" v="245" actId="478"/>
          <ac:picMkLst>
            <pc:docMk/>
            <pc:sldMk cId="4039828766" sldId="1612"/>
            <ac:picMk id="9" creationId="{AF2B651A-E0C8-4FDD-8ADA-0FAFFDA6E6D2}"/>
          </ac:picMkLst>
        </pc:picChg>
        <pc:picChg chg="add mod">
          <ac:chgData name="Thabor Walbeek" userId="ca8ecc12-2b84-4aa1-b408-cfd6fb25e188" providerId="ADAL" clId="{F383A853-5108-439B-8FDE-1EFB21E846C4}" dt="2020-02-15T00:16:39.627" v="260" actId="1076"/>
          <ac:picMkLst>
            <pc:docMk/>
            <pc:sldMk cId="4039828766" sldId="1612"/>
            <ac:picMk id="11" creationId="{0FCD027F-7710-4D3C-959B-9A992C6DF4AF}"/>
          </ac:picMkLst>
        </pc:picChg>
      </pc:sldChg>
      <pc:sldChg chg="addSp delSp modSp add mod">
        <pc:chgData name="Thabor Walbeek" userId="ca8ecc12-2b84-4aa1-b408-cfd6fb25e188" providerId="ADAL" clId="{F383A853-5108-439B-8FDE-1EFB21E846C4}" dt="2020-02-15T00:18:14.371" v="268" actId="1076"/>
        <pc:sldMkLst>
          <pc:docMk/>
          <pc:sldMk cId="893571393" sldId="1613"/>
        </pc:sldMkLst>
        <pc:spChg chg="del">
          <ac:chgData name="Thabor Walbeek" userId="ca8ecc12-2b84-4aa1-b408-cfd6fb25e188" providerId="ADAL" clId="{F383A853-5108-439B-8FDE-1EFB21E846C4}" dt="2020-02-15T00:18:03.564" v="262" actId="478"/>
          <ac:spMkLst>
            <pc:docMk/>
            <pc:sldMk cId="893571393" sldId="1613"/>
            <ac:spMk id="3" creationId="{5E975BA8-7C92-45CF-9D88-120ED7D5290E}"/>
          </ac:spMkLst>
        </pc:spChg>
        <pc:spChg chg="add del mod">
          <ac:chgData name="Thabor Walbeek" userId="ca8ecc12-2b84-4aa1-b408-cfd6fb25e188" providerId="ADAL" clId="{F383A853-5108-439B-8FDE-1EFB21E846C4}" dt="2020-02-15T00:18:05.528" v="263" actId="478"/>
          <ac:spMkLst>
            <pc:docMk/>
            <pc:sldMk cId="893571393" sldId="1613"/>
            <ac:spMk id="4" creationId="{D1C6F995-4AB3-4972-9B4B-5E6964376638}"/>
          </ac:spMkLst>
        </pc:spChg>
        <pc:picChg chg="add mod">
          <ac:chgData name="Thabor Walbeek" userId="ca8ecc12-2b84-4aa1-b408-cfd6fb25e188" providerId="ADAL" clId="{F383A853-5108-439B-8FDE-1EFB21E846C4}" dt="2020-02-15T00:18:14.371" v="268" actId="1076"/>
          <ac:picMkLst>
            <pc:docMk/>
            <pc:sldMk cId="893571393" sldId="1613"/>
            <ac:picMk id="6" creationId="{7123609F-732F-410E-B22D-111371552072}"/>
          </ac:picMkLst>
        </pc:picChg>
      </pc:sldChg>
      <pc:sldChg chg="addSp delSp modSp add mod ord">
        <pc:chgData name="Thabor Walbeek" userId="ca8ecc12-2b84-4aa1-b408-cfd6fb25e188" providerId="ADAL" clId="{F383A853-5108-439B-8FDE-1EFB21E846C4}" dt="2020-02-15T00:28:15.105" v="330"/>
        <pc:sldMkLst>
          <pc:docMk/>
          <pc:sldMk cId="3593613085" sldId="1614"/>
        </pc:sldMkLst>
        <pc:spChg chg="mod">
          <ac:chgData name="Thabor Walbeek" userId="ca8ecc12-2b84-4aa1-b408-cfd6fb25e188" providerId="ADAL" clId="{F383A853-5108-439B-8FDE-1EFB21E846C4}" dt="2020-02-15T00:20:31.708" v="323" actId="14100"/>
          <ac:spMkLst>
            <pc:docMk/>
            <pc:sldMk cId="3593613085" sldId="1614"/>
            <ac:spMk id="4" creationId="{E5E949AC-8AB3-44F5-9AF4-85ECFF1E9A03}"/>
          </ac:spMkLst>
        </pc:spChg>
        <pc:picChg chg="add mod">
          <ac:chgData name="Thabor Walbeek" userId="ca8ecc12-2b84-4aa1-b408-cfd6fb25e188" providerId="ADAL" clId="{F383A853-5108-439B-8FDE-1EFB21E846C4}" dt="2020-02-15T00:20:48.645" v="328" actId="1076"/>
          <ac:picMkLst>
            <pc:docMk/>
            <pc:sldMk cId="3593613085" sldId="1614"/>
            <ac:picMk id="3" creationId="{EFD15788-F567-42EA-8591-31B721086D99}"/>
          </ac:picMkLst>
        </pc:picChg>
        <pc:picChg chg="del">
          <ac:chgData name="Thabor Walbeek" userId="ca8ecc12-2b84-4aa1-b408-cfd6fb25e188" providerId="ADAL" clId="{F383A853-5108-439B-8FDE-1EFB21E846C4}" dt="2020-02-15T00:19:45.323" v="270" actId="478"/>
          <ac:picMkLst>
            <pc:docMk/>
            <pc:sldMk cId="3593613085" sldId="1614"/>
            <ac:picMk id="11" creationId="{0FCD027F-7710-4D3C-959B-9A992C6DF4AF}"/>
          </ac:picMkLst>
        </pc:picChg>
      </pc:sldChg>
      <pc:sldChg chg="addSp delSp modSp add mod">
        <pc:chgData name="Thabor Walbeek" userId="ca8ecc12-2b84-4aa1-b408-cfd6fb25e188" providerId="ADAL" clId="{F383A853-5108-439B-8FDE-1EFB21E846C4}" dt="2020-02-15T00:40:08.239" v="367" actId="20577"/>
        <pc:sldMkLst>
          <pc:docMk/>
          <pc:sldMk cId="4044670828" sldId="1615"/>
        </pc:sldMkLst>
        <pc:spChg chg="mod">
          <ac:chgData name="Thabor Walbeek" userId="ca8ecc12-2b84-4aa1-b408-cfd6fb25e188" providerId="ADAL" clId="{F383A853-5108-439B-8FDE-1EFB21E846C4}" dt="2020-02-15T00:40:08.239" v="367" actId="20577"/>
          <ac:spMkLst>
            <pc:docMk/>
            <pc:sldMk cId="4044670828" sldId="1615"/>
            <ac:spMk id="4" creationId="{E5E949AC-8AB3-44F5-9AF4-85ECFF1E9A03}"/>
          </ac:spMkLst>
        </pc:spChg>
        <pc:picChg chg="add del mod">
          <ac:chgData name="Thabor Walbeek" userId="ca8ecc12-2b84-4aa1-b408-cfd6fb25e188" providerId="ADAL" clId="{F383A853-5108-439B-8FDE-1EFB21E846C4}" dt="2020-02-15T00:38:28.311" v="342" actId="478"/>
          <ac:picMkLst>
            <pc:docMk/>
            <pc:sldMk cId="4044670828" sldId="1615"/>
            <ac:picMk id="3" creationId="{1B67A968-9AA6-4FF2-BEFE-606F6C8A0D80}"/>
          </ac:picMkLst>
        </pc:picChg>
        <pc:picChg chg="add mod">
          <ac:chgData name="Thabor Walbeek" userId="ca8ecc12-2b84-4aa1-b408-cfd6fb25e188" providerId="ADAL" clId="{F383A853-5108-439B-8FDE-1EFB21E846C4}" dt="2020-02-15T00:39:53.678" v="351" actId="1076"/>
          <ac:picMkLst>
            <pc:docMk/>
            <pc:sldMk cId="4044670828" sldId="1615"/>
            <ac:picMk id="6" creationId="{FFACE3CB-D3C9-4AEB-9900-C73F479817AD}"/>
          </ac:picMkLst>
        </pc:picChg>
        <pc:picChg chg="del">
          <ac:chgData name="Thabor Walbeek" userId="ca8ecc12-2b84-4aa1-b408-cfd6fb25e188" providerId="ADAL" clId="{F383A853-5108-439B-8FDE-1EFB21E846C4}" dt="2020-02-15T00:38:13.839" v="336" actId="478"/>
          <ac:picMkLst>
            <pc:docMk/>
            <pc:sldMk cId="4044670828" sldId="1615"/>
            <ac:picMk id="7" creationId="{71F2C550-4368-4299-BB74-1E57ADB2639D}"/>
          </ac:picMkLst>
        </pc:picChg>
        <pc:picChg chg="add del mod">
          <ac:chgData name="Thabor Walbeek" userId="ca8ecc12-2b84-4aa1-b408-cfd6fb25e188" providerId="ADAL" clId="{F383A853-5108-439B-8FDE-1EFB21E846C4}" dt="2020-02-15T00:39:27.289" v="346" actId="478"/>
          <ac:picMkLst>
            <pc:docMk/>
            <pc:sldMk cId="4044670828" sldId="1615"/>
            <ac:picMk id="2050" creationId="{18704D3C-059A-440C-A6BF-FD3A87F833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61A280-7F01-4F5C-9EC5-5B59673FE5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FD9410-1672-451C-AF63-6D04410A78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06C8FE-A40F-4EFA-9399-CBDFD77EB4EF}" type="datetimeFigureOut">
              <a:rPr lang="en-US" smtClean="0"/>
              <a:t>2/15/2020</a:t>
            </a:fld>
            <a:endParaRPr lang="en-US"/>
          </a:p>
        </p:txBody>
      </p:sp>
      <p:sp>
        <p:nvSpPr>
          <p:cNvPr id="4" name="Footer Placeholder 3">
            <a:extLst>
              <a:ext uri="{FF2B5EF4-FFF2-40B4-BE49-F238E27FC236}">
                <a16:creationId xmlns:a16="http://schemas.microsoft.com/office/drawing/2014/main" id="{45FC3778-0BA9-4B0C-BF37-482CA2B888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F22C7D-2634-4F3B-B4DE-6F901C84C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69EE46-BCC1-4605-92AD-9EDFF810B484}" type="slidenum">
              <a:rPr lang="en-US" smtClean="0"/>
              <a:t>‹#›</a:t>
            </a:fld>
            <a:endParaRPr lang="en-US"/>
          </a:p>
        </p:txBody>
      </p:sp>
    </p:spTree>
    <p:extLst>
      <p:ext uri="{BB962C8B-B14F-4D97-AF65-F5344CB8AC3E}">
        <p14:creationId xmlns:p14="http://schemas.microsoft.com/office/powerpoint/2010/main" val="3455981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E1A50-ADA4-4343-9FD7-5307B4B307B5}"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23ACA-F8B5-4D03-B594-D86FCD31A19F}" type="slidenum">
              <a:rPr lang="en-US" smtClean="0"/>
              <a:t>‹#›</a:t>
            </a:fld>
            <a:endParaRPr lang="en-US"/>
          </a:p>
        </p:txBody>
      </p:sp>
    </p:spTree>
    <p:extLst>
      <p:ext uri="{BB962C8B-B14F-4D97-AF65-F5344CB8AC3E}">
        <p14:creationId xmlns:p14="http://schemas.microsoft.com/office/powerpoint/2010/main" val="3870508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2/14/2020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2/14/2020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jfif"/><Relationship Id="rId5" Type="http://schemas.openxmlformats.org/officeDocument/2006/relationships/image" Target="../media/image10.png"/><Relationship Id="rId4"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p:bg>
      <p:bgPr>
        <a:blipFill dpi="0" rotWithShape="1">
          <a:blip r:embed="rId2">
            <a:alphaModFix amt="91000"/>
            <a:lum/>
          </a:blip>
          <a:srcRect/>
          <a:stretch>
            <a:fillRect t="-15000" b="-15000"/>
          </a:stretch>
        </a:blipFill>
        <a:effectLst/>
      </p:bgPr>
    </p:bg>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6CD718-66C9-42E2-88EC-8996AF6F51A6}"/>
              </a:ext>
            </a:extLst>
          </p:cNvPr>
          <p:cNvSpPr/>
          <p:nvPr userDrawn="1"/>
        </p:nvSpPr>
        <p:spPr bwMode="auto">
          <a:xfrm rot="10800000" flipH="1">
            <a:off x="0" y="-63478"/>
            <a:ext cx="6407191" cy="631938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3013223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 name="connsiteX0" fmla="*/ 1668860 w 6675438"/>
              <a:gd name="connsiteY0" fmla="*/ 0 h 6995160"/>
              <a:gd name="connsiteX1" fmla="*/ 6675438 w 6675438"/>
              <a:gd name="connsiteY1" fmla="*/ 0 h 6995160"/>
              <a:gd name="connsiteX2" fmla="*/ 2829503 w 6675438"/>
              <a:gd name="connsiteY2" fmla="*/ 6985153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 name="connsiteX0" fmla="*/ 1668860 w 6363115"/>
              <a:gd name="connsiteY0" fmla="*/ 110081 h 7105241"/>
              <a:gd name="connsiteX1" fmla="*/ 6363115 w 6363115"/>
              <a:gd name="connsiteY1" fmla="*/ 0 h 7105241"/>
              <a:gd name="connsiteX2" fmla="*/ 2829503 w 6363115"/>
              <a:gd name="connsiteY2" fmla="*/ 7095234 h 7105241"/>
              <a:gd name="connsiteX3" fmla="*/ 0 w 6363115"/>
              <a:gd name="connsiteY3" fmla="*/ 7105241 h 7105241"/>
              <a:gd name="connsiteX4" fmla="*/ 75 w 6363115"/>
              <a:gd name="connsiteY4" fmla="*/ 7104925 h 7105241"/>
              <a:gd name="connsiteX5" fmla="*/ 0 w 6363115"/>
              <a:gd name="connsiteY5" fmla="*/ 7104925 h 7105241"/>
              <a:gd name="connsiteX6" fmla="*/ 0 w 6363115"/>
              <a:gd name="connsiteY6" fmla="*/ 6990904 h 7105241"/>
              <a:gd name="connsiteX7" fmla="*/ 0 w 6363115"/>
              <a:gd name="connsiteY7" fmla="*/ 6076198 h 7105241"/>
              <a:gd name="connsiteX8" fmla="*/ 0 w 6363115"/>
              <a:gd name="connsiteY8" fmla="*/ 110399 h 7105241"/>
              <a:gd name="connsiteX9" fmla="*/ 1668784 w 6363115"/>
              <a:gd name="connsiteY9" fmla="*/ 110399 h 7105241"/>
              <a:gd name="connsiteX10" fmla="*/ 1668860 w 6363115"/>
              <a:gd name="connsiteY10" fmla="*/ 110081 h 7105241"/>
              <a:gd name="connsiteX0" fmla="*/ 1668860 w 6363115"/>
              <a:gd name="connsiteY0" fmla="*/ 110081 h 7114667"/>
              <a:gd name="connsiteX1" fmla="*/ 6363115 w 6363115"/>
              <a:gd name="connsiteY1" fmla="*/ 0 h 7114667"/>
              <a:gd name="connsiteX2" fmla="*/ 2820585 w 6363115"/>
              <a:gd name="connsiteY2" fmla="*/ 7114667 h 7114667"/>
              <a:gd name="connsiteX3" fmla="*/ 0 w 6363115"/>
              <a:gd name="connsiteY3" fmla="*/ 7105241 h 7114667"/>
              <a:gd name="connsiteX4" fmla="*/ 75 w 6363115"/>
              <a:gd name="connsiteY4" fmla="*/ 7104925 h 7114667"/>
              <a:gd name="connsiteX5" fmla="*/ 0 w 6363115"/>
              <a:gd name="connsiteY5" fmla="*/ 7104925 h 7114667"/>
              <a:gd name="connsiteX6" fmla="*/ 0 w 6363115"/>
              <a:gd name="connsiteY6" fmla="*/ 6990904 h 7114667"/>
              <a:gd name="connsiteX7" fmla="*/ 0 w 6363115"/>
              <a:gd name="connsiteY7" fmla="*/ 6076198 h 7114667"/>
              <a:gd name="connsiteX8" fmla="*/ 0 w 6363115"/>
              <a:gd name="connsiteY8" fmla="*/ 110399 h 7114667"/>
              <a:gd name="connsiteX9" fmla="*/ 1668784 w 6363115"/>
              <a:gd name="connsiteY9" fmla="*/ 110399 h 7114667"/>
              <a:gd name="connsiteX10" fmla="*/ 1668860 w 6363115"/>
              <a:gd name="connsiteY10" fmla="*/ 110081 h 7114667"/>
              <a:gd name="connsiteX0" fmla="*/ 1668860 w 6436603"/>
              <a:gd name="connsiteY0" fmla="*/ 0 h 7004586"/>
              <a:gd name="connsiteX1" fmla="*/ 6436603 w 6436603"/>
              <a:gd name="connsiteY1" fmla="*/ 0 h 7004586"/>
              <a:gd name="connsiteX2" fmla="*/ 2820585 w 6436603"/>
              <a:gd name="connsiteY2" fmla="*/ 7004586 h 7004586"/>
              <a:gd name="connsiteX3" fmla="*/ 0 w 6436603"/>
              <a:gd name="connsiteY3" fmla="*/ 6995160 h 7004586"/>
              <a:gd name="connsiteX4" fmla="*/ 75 w 6436603"/>
              <a:gd name="connsiteY4" fmla="*/ 6994844 h 7004586"/>
              <a:gd name="connsiteX5" fmla="*/ 0 w 6436603"/>
              <a:gd name="connsiteY5" fmla="*/ 6994844 h 7004586"/>
              <a:gd name="connsiteX6" fmla="*/ 0 w 6436603"/>
              <a:gd name="connsiteY6" fmla="*/ 6880823 h 7004586"/>
              <a:gd name="connsiteX7" fmla="*/ 0 w 6436603"/>
              <a:gd name="connsiteY7" fmla="*/ 5966117 h 7004586"/>
              <a:gd name="connsiteX8" fmla="*/ 0 w 6436603"/>
              <a:gd name="connsiteY8" fmla="*/ 318 h 7004586"/>
              <a:gd name="connsiteX9" fmla="*/ 1668784 w 6436603"/>
              <a:gd name="connsiteY9" fmla="*/ 318 h 7004586"/>
              <a:gd name="connsiteX10" fmla="*/ 1668860 w 6436603"/>
              <a:gd name="connsiteY10" fmla="*/ 0 h 70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6603" h="7004586">
                <a:moveTo>
                  <a:pt x="1668860" y="0"/>
                </a:moveTo>
                <a:lnTo>
                  <a:pt x="6436603" y="0"/>
                </a:lnTo>
                <a:lnTo>
                  <a:pt x="2820585" y="7004586"/>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rgbClr val="00206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D8396998-62AE-4EC7-8BDD-8DCA1761F078}"/>
              </a:ext>
            </a:extLst>
          </p:cNvPr>
          <p:cNvGrpSpPr/>
          <p:nvPr userDrawn="1"/>
        </p:nvGrpSpPr>
        <p:grpSpPr>
          <a:xfrm>
            <a:off x="-8879" y="1758754"/>
            <a:ext cx="6894577" cy="1670246"/>
            <a:chOff x="-18644" y="2334827"/>
            <a:chExt cx="6654701" cy="1606858"/>
          </a:xfrm>
        </p:grpSpPr>
        <p:sp>
          <p:nvSpPr>
            <p:cNvPr id="12" name="Flowchart: Data 11" descr="Global Power Platform Bootcamo">
              <a:extLst>
                <a:ext uri="{FF2B5EF4-FFF2-40B4-BE49-F238E27FC236}">
                  <a16:creationId xmlns:a16="http://schemas.microsoft.com/office/drawing/2014/main" id="{AA4D1FB6-5895-4211-97CA-0423D114AA84}"/>
                </a:ext>
                <a:ext uri="{C183D7F6-B498-43B3-948B-1728B52AA6E4}">
                  <adec:decorative xmlns:adec="http://schemas.microsoft.com/office/drawing/2017/decorative" val="0"/>
                </a:ext>
              </a:extLst>
            </p:cNvPr>
            <p:cNvSpPr/>
            <p:nvPr userDrawn="1"/>
          </p:nvSpPr>
          <p:spPr>
            <a:xfrm>
              <a:off x="-18644" y="2334827"/>
              <a:ext cx="6654701" cy="160685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12 w 8000"/>
                <a:gd name="connsiteY0" fmla="*/ 10000 h 10000"/>
                <a:gd name="connsiteX1" fmla="*/ 0 w 8000"/>
                <a:gd name="connsiteY1" fmla="*/ 0 h 10000"/>
                <a:gd name="connsiteX2" fmla="*/ 8000 w 8000"/>
                <a:gd name="connsiteY2" fmla="*/ 0 h 10000"/>
                <a:gd name="connsiteX3" fmla="*/ 6000 w 8000"/>
                <a:gd name="connsiteY3" fmla="*/ 10000 h 10000"/>
                <a:gd name="connsiteX4" fmla="*/ 12 w 8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 h="10000">
                  <a:moveTo>
                    <a:pt x="12" y="10000"/>
                  </a:moveTo>
                  <a:cubicBezTo>
                    <a:pt x="8" y="6667"/>
                    <a:pt x="4" y="3333"/>
                    <a:pt x="0" y="0"/>
                  </a:cubicBezTo>
                  <a:lnTo>
                    <a:pt x="8000" y="0"/>
                  </a:lnTo>
                  <a:lnTo>
                    <a:pt x="6000" y="10000"/>
                  </a:lnTo>
                  <a:lnTo>
                    <a:pt x="12" y="10000"/>
                  </a:lnTo>
                  <a:close/>
                </a:path>
              </a:pathLst>
            </a:custGeom>
            <a:solidFill>
              <a:srgbClr val="C3343F">
                <a:alpha val="8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000" dirty="0"/>
            </a:p>
          </p:txBody>
        </p:sp>
        <p:sp>
          <p:nvSpPr>
            <p:cNvPr id="13" name="TextBox 12">
              <a:extLst>
                <a:ext uri="{FF2B5EF4-FFF2-40B4-BE49-F238E27FC236}">
                  <a16:creationId xmlns:a16="http://schemas.microsoft.com/office/drawing/2014/main" id="{6D76AFC1-157C-483D-A09D-CD04BDFA2C35}"/>
                </a:ext>
              </a:extLst>
            </p:cNvPr>
            <p:cNvSpPr txBox="1"/>
            <p:nvPr userDrawn="1"/>
          </p:nvSpPr>
          <p:spPr>
            <a:xfrm>
              <a:off x="155448" y="2523744"/>
              <a:ext cx="5671283" cy="1095555"/>
            </a:xfrm>
            <a:prstGeom prst="rect">
              <a:avLst/>
            </a:prstGeom>
            <a:noFill/>
          </p:spPr>
          <p:txBody>
            <a:bodyPr wrap="none" rtlCol="0">
              <a:spAutoFit/>
            </a:bodyPr>
            <a:lstStyle/>
            <a:p>
              <a:pPr algn="l"/>
              <a:r>
                <a:rPr lang="en-US" sz="3200" b="1" dirty="0">
                  <a:solidFill>
                    <a:schemeClr val="bg1"/>
                  </a:solidFill>
                </a:rPr>
                <a:t>Global Power Platform Bootcamp</a:t>
              </a:r>
            </a:p>
            <a:p>
              <a:pPr algn="l"/>
              <a:r>
                <a:rPr lang="en-US" sz="3600" b="1" dirty="0">
                  <a:solidFill>
                    <a:schemeClr val="bg1"/>
                  </a:solidFill>
                </a:rPr>
                <a:t>Pune </a:t>
              </a:r>
              <a:r>
                <a:rPr lang="en-US" sz="3600" b="1" dirty="0">
                  <a:solidFill>
                    <a:srgbClr val="35014D"/>
                  </a:solidFill>
                </a:rPr>
                <a:t>2020</a:t>
              </a:r>
            </a:p>
          </p:txBody>
        </p:sp>
      </p:grpSp>
      <p:grpSp>
        <p:nvGrpSpPr>
          <p:cNvPr id="21" name="Group 20">
            <a:extLst>
              <a:ext uri="{FF2B5EF4-FFF2-40B4-BE49-F238E27FC236}">
                <a16:creationId xmlns:a16="http://schemas.microsoft.com/office/drawing/2014/main" id="{D254EF2F-2C72-41BC-90F5-C8B39BF5C530}"/>
              </a:ext>
            </a:extLst>
          </p:cNvPr>
          <p:cNvGrpSpPr/>
          <p:nvPr userDrawn="1"/>
        </p:nvGrpSpPr>
        <p:grpSpPr>
          <a:xfrm>
            <a:off x="246497" y="3795252"/>
            <a:ext cx="2753685" cy="487680"/>
            <a:chOff x="3407664" y="118872"/>
            <a:chExt cx="2753685" cy="487680"/>
          </a:xfrm>
        </p:grpSpPr>
        <p:pic>
          <p:nvPicPr>
            <p:cNvPr id="18" name="Picture 17" descr="A close up of a sign&#10;&#10;Description automatically generated">
              <a:extLst>
                <a:ext uri="{FF2B5EF4-FFF2-40B4-BE49-F238E27FC236}">
                  <a16:creationId xmlns:a16="http://schemas.microsoft.com/office/drawing/2014/main" id="{ED77ACFA-6284-4B05-AEE5-2E5011A086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7664" y="118872"/>
              <a:ext cx="487680" cy="487680"/>
            </a:xfrm>
            <a:prstGeom prst="rect">
              <a:avLst/>
            </a:prstGeom>
          </p:spPr>
        </p:pic>
        <p:sp>
          <p:nvSpPr>
            <p:cNvPr id="20" name="TextBox 19">
              <a:extLst>
                <a:ext uri="{FF2B5EF4-FFF2-40B4-BE49-F238E27FC236}">
                  <a16:creationId xmlns:a16="http://schemas.microsoft.com/office/drawing/2014/main" id="{9373C496-56B8-4810-8296-AAD1629163B9}"/>
                </a:ext>
              </a:extLst>
            </p:cNvPr>
            <p:cNvSpPr txBox="1"/>
            <p:nvPr userDrawn="1"/>
          </p:nvSpPr>
          <p:spPr>
            <a:xfrm>
              <a:off x="3895344" y="222916"/>
              <a:ext cx="2266005" cy="369332"/>
            </a:xfrm>
            <a:prstGeom prst="rect">
              <a:avLst/>
            </a:prstGeom>
            <a:noFill/>
          </p:spPr>
          <p:txBody>
            <a:bodyPr wrap="none" rtlCol="0">
              <a:spAutoFit/>
            </a:bodyPr>
            <a:lstStyle/>
            <a:p>
              <a:r>
                <a:rPr lang="en-US" b="1" dirty="0">
                  <a:solidFill>
                    <a:schemeClr val="bg1"/>
                  </a:solidFill>
                  <a:latin typeface="Arial Black" panose="020B0A04020102020204" pitchFamily="34" charset="0"/>
                </a:rPr>
                <a:t>FEBRUARY 2020</a:t>
              </a:r>
            </a:p>
          </p:txBody>
        </p:sp>
      </p:grpSp>
      <p:sp>
        <p:nvSpPr>
          <p:cNvPr id="26" name="Rectangle 25">
            <a:extLst>
              <a:ext uri="{FF2B5EF4-FFF2-40B4-BE49-F238E27FC236}">
                <a16:creationId xmlns:a16="http://schemas.microsoft.com/office/drawing/2014/main" id="{3711FC53-6E30-4944-8462-17B280788CA7}"/>
              </a:ext>
            </a:extLst>
          </p:cNvPr>
          <p:cNvSpPr/>
          <p:nvPr userDrawn="1"/>
        </p:nvSpPr>
        <p:spPr>
          <a:xfrm>
            <a:off x="180366" y="3006855"/>
            <a:ext cx="2837572" cy="338554"/>
          </a:xfrm>
          <a:prstGeom prst="rect">
            <a:avLst/>
          </a:prstGeom>
        </p:spPr>
        <p:txBody>
          <a:bodyPr wrap="none">
            <a:spAutoFit/>
          </a:bodyPr>
          <a:lstStyle/>
          <a:p>
            <a:r>
              <a:rPr lang="en-US" sz="1600" i="1" dirty="0">
                <a:solidFill>
                  <a:schemeClr val="bg1">
                    <a:lumMod val="75000"/>
                  </a:schemeClr>
                </a:solidFill>
              </a:rPr>
              <a:t>Organized Globally, Held Locally</a:t>
            </a:r>
          </a:p>
        </p:txBody>
      </p:sp>
      <p:grpSp>
        <p:nvGrpSpPr>
          <p:cNvPr id="45" name="Group 44">
            <a:extLst>
              <a:ext uri="{FF2B5EF4-FFF2-40B4-BE49-F238E27FC236}">
                <a16:creationId xmlns:a16="http://schemas.microsoft.com/office/drawing/2014/main" id="{D6CC4A8D-B645-4097-A15B-FF97510DD6A3}"/>
              </a:ext>
            </a:extLst>
          </p:cNvPr>
          <p:cNvGrpSpPr/>
          <p:nvPr userDrawn="1"/>
        </p:nvGrpSpPr>
        <p:grpSpPr>
          <a:xfrm>
            <a:off x="6894576" y="5299390"/>
            <a:ext cx="4966892" cy="885983"/>
            <a:chOff x="6407191" y="5237246"/>
            <a:chExt cx="4966892" cy="885983"/>
          </a:xfrm>
        </p:grpSpPr>
        <p:pic>
          <p:nvPicPr>
            <p:cNvPr id="44" name="Picture 43" descr="A picture containing clipart&#10;&#10;Description automatically generated">
              <a:extLst>
                <a:ext uri="{FF2B5EF4-FFF2-40B4-BE49-F238E27FC236}">
                  <a16:creationId xmlns:a16="http://schemas.microsoft.com/office/drawing/2014/main" id="{CEC62224-F172-49C4-A4C0-D241F5F7EEA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54200" y="5265107"/>
              <a:ext cx="1119883" cy="857319"/>
            </a:xfrm>
            <a:prstGeom prst="rect">
              <a:avLst/>
            </a:prstGeom>
          </p:spPr>
        </p:pic>
        <p:pic>
          <p:nvPicPr>
            <p:cNvPr id="38" name="Picture 37">
              <a:extLst>
                <a:ext uri="{FF2B5EF4-FFF2-40B4-BE49-F238E27FC236}">
                  <a16:creationId xmlns:a16="http://schemas.microsoft.com/office/drawing/2014/main" id="{842A5EAE-11E9-4BD0-AC5C-E37726BCA0F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64805" y="5242029"/>
              <a:ext cx="1119882" cy="880397"/>
            </a:xfrm>
            <a:prstGeom prst="rect">
              <a:avLst/>
            </a:prstGeom>
          </p:spPr>
        </p:pic>
        <p:pic>
          <p:nvPicPr>
            <p:cNvPr id="40" name="Picture 39" descr="A picture containing clipart&#10;&#10;Description automatically generated">
              <a:extLst>
                <a:ext uri="{FF2B5EF4-FFF2-40B4-BE49-F238E27FC236}">
                  <a16:creationId xmlns:a16="http://schemas.microsoft.com/office/drawing/2014/main" id="{8ECDDE7F-ABD8-4D3A-AF89-8BD83C01DAB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07191" y="5237246"/>
              <a:ext cx="1119883" cy="885983"/>
            </a:xfrm>
            <a:prstGeom prst="rect">
              <a:avLst/>
            </a:prstGeom>
          </p:spPr>
        </p:pic>
        <p:pic>
          <p:nvPicPr>
            <p:cNvPr id="42" name="Picture 41">
              <a:extLst>
                <a:ext uri="{FF2B5EF4-FFF2-40B4-BE49-F238E27FC236}">
                  <a16:creationId xmlns:a16="http://schemas.microsoft.com/office/drawing/2014/main" id="{3EDEAEDA-D7B4-4CB8-8998-7BC61823406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696587" y="5242832"/>
              <a:ext cx="1098705" cy="880397"/>
            </a:xfrm>
            <a:prstGeom prst="rect">
              <a:avLst/>
            </a:prstGeom>
          </p:spPr>
        </p:pic>
      </p:grpSp>
      <p:sp>
        <p:nvSpPr>
          <p:cNvPr id="17" name="Rectangle 16">
            <a:extLst>
              <a:ext uri="{FF2B5EF4-FFF2-40B4-BE49-F238E27FC236}">
                <a16:creationId xmlns:a16="http://schemas.microsoft.com/office/drawing/2014/main" id="{9BFC9319-8C98-48F6-8913-CBED9DBCDD6A}"/>
              </a:ext>
            </a:extLst>
          </p:cNvPr>
          <p:cNvSpPr/>
          <p:nvPr userDrawn="1"/>
        </p:nvSpPr>
        <p:spPr>
          <a:xfrm>
            <a:off x="102153" y="5812747"/>
            <a:ext cx="4362861" cy="369332"/>
          </a:xfrm>
          <a:prstGeom prst="rect">
            <a:avLst/>
          </a:prstGeom>
        </p:spPr>
        <p:txBody>
          <a:bodyPr wrap="none">
            <a:spAutoFit/>
          </a:bodyPr>
          <a:lstStyle/>
          <a:p>
            <a:r>
              <a:rPr lang="en-US" dirty="0">
                <a:solidFill>
                  <a:schemeClr val="bg1"/>
                </a:solidFill>
              </a:rPr>
              <a:t>https://www.powerplatformbootcamp.com</a:t>
            </a:r>
          </a:p>
        </p:txBody>
      </p:sp>
      <p:grpSp>
        <p:nvGrpSpPr>
          <p:cNvPr id="7" name="Group 6">
            <a:extLst>
              <a:ext uri="{FF2B5EF4-FFF2-40B4-BE49-F238E27FC236}">
                <a16:creationId xmlns:a16="http://schemas.microsoft.com/office/drawing/2014/main" id="{D27B9B0E-4D47-4F3F-BCC3-2253D74A29DE}"/>
              </a:ext>
            </a:extLst>
          </p:cNvPr>
          <p:cNvGrpSpPr/>
          <p:nvPr userDrawn="1"/>
        </p:nvGrpSpPr>
        <p:grpSpPr>
          <a:xfrm>
            <a:off x="676773" y="167275"/>
            <a:ext cx="1402112" cy="1402112"/>
            <a:chOff x="490337" y="21538"/>
            <a:chExt cx="1685521" cy="1685521"/>
          </a:xfrm>
        </p:grpSpPr>
        <p:sp>
          <p:nvSpPr>
            <p:cNvPr id="6" name="Oval 5">
              <a:extLst>
                <a:ext uri="{FF2B5EF4-FFF2-40B4-BE49-F238E27FC236}">
                  <a16:creationId xmlns:a16="http://schemas.microsoft.com/office/drawing/2014/main" id="{797D6DC1-111F-403F-AA12-A71B39AEFF0A}"/>
                </a:ext>
              </a:extLst>
            </p:cNvPr>
            <p:cNvSpPr/>
            <p:nvPr userDrawn="1"/>
          </p:nvSpPr>
          <p:spPr>
            <a:xfrm>
              <a:off x="490337" y="21538"/>
              <a:ext cx="1685521" cy="168552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Picture 4" descr="A picture containing room&#10;&#10;Description automatically generated">
              <a:extLst>
                <a:ext uri="{FF2B5EF4-FFF2-40B4-BE49-F238E27FC236}">
                  <a16:creationId xmlns:a16="http://schemas.microsoft.com/office/drawing/2014/main" id="{6F9D75B8-B8EF-4F61-8D10-28AE2D73020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23501" y="116317"/>
              <a:ext cx="1444995" cy="1503702"/>
            </a:xfrm>
            <a:prstGeom prst="rect">
              <a:avLst/>
            </a:prstGeom>
          </p:spPr>
        </p:pic>
      </p:grpSp>
    </p:spTree>
    <p:extLst>
      <p:ext uri="{BB962C8B-B14F-4D97-AF65-F5344CB8AC3E}">
        <p14:creationId xmlns:p14="http://schemas.microsoft.com/office/powerpoint/2010/main" val="2319076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5F49-BE49-445A-8122-A488937E6FC7}"/>
              </a:ext>
            </a:extLst>
          </p:cNvPr>
          <p:cNvSpPr>
            <a:spLocks noGrp="1"/>
          </p:cNvSpPr>
          <p:nvPr>
            <p:ph type="title"/>
          </p:nvPr>
        </p:nvSpPr>
        <p:spPr>
          <a:xfrm>
            <a:off x="831850" y="1709738"/>
            <a:ext cx="10515600" cy="2852737"/>
          </a:xfrm>
        </p:spPr>
        <p:txBody>
          <a:bodyPr anchor="b"/>
          <a:lstStyle>
            <a:lvl1pPr>
              <a:defRPr sz="60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E664036-F293-4C92-AFD8-04A3F766AC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Body)"/>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A2D6140F-2E54-4F7D-B9A1-E27F23E72CE0}"/>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5" name="Footer Placeholder 4">
            <a:extLst>
              <a:ext uri="{FF2B5EF4-FFF2-40B4-BE49-F238E27FC236}">
                <a16:creationId xmlns:a16="http://schemas.microsoft.com/office/drawing/2014/main" id="{3C5FE428-636F-4B73-8312-2D82714C3F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57E2C60-11EA-49DD-A6C1-DB54F852F74F}"/>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312887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618DC7-15DC-4059-9907-FF1259770F2D}"/>
              </a:ext>
            </a:extLst>
          </p:cNvPr>
          <p:cNvSpPr>
            <a:spLocks noGrp="1"/>
          </p:cNvSpPr>
          <p:nvPr>
            <p:ph sz="half" idx="1"/>
          </p:nvPr>
        </p:nvSpPr>
        <p:spPr>
          <a:xfrm>
            <a:off x="491970" y="1822450"/>
            <a:ext cx="5216371" cy="435133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C5DC735-A6A9-45CE-8872-CD8405ED9087}"/>
              </a:ext>
            </a:extLst>
          </p:cNvPr>
          <p:cNvSpPr>
            <a:spLocks noGrp="1"/>
          </p:cNvSpPr>
          <p:nvPr>
            <p:ph sz="half" idx="2"/>
          </p:nvPr>
        </p:nvSpPr>
        <p:spPr>
          <a:xfrm>
            <a:off x="6001305" y="1825625"/>
            <a:ext cx="5610687" cy="435133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82667DB-BD01-4831-A93E-33703F31EBBA}"/>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6" name="Footer Placeholder 5">
            <a:extLst>
              <a:ext uri="{FF2B5EF4-FFF2-40B4-BE49-F238E27FC236}">
                <a16:creationId xmlns:a16="http://schemas.microsoft.com/office/drawing/2014/main" id="{E2E391D6-40ED-4B87-8530-AB34448179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29B4626-A74B-41BB-B1E2-A7650B8091FF}"/>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
        <p:nvSpPr>
          <p:cNvPr id="8" name="Title 1">
            <a:extLst>
              <a:ext uri="{FF2B5EF4-FFF2-40B4-BE49-F238E27FC236}">
                <a16:creationId xmlns:a16="http://schemas.microsoft.com/office/drawing/2014/main" id="{CEF4676F-104E-4DEC-A15D-0104219E13CD}"/>
              </a:ext>
            </a:extLst>
          </p:cNvPr>
          <p:cNvSpPr>
            <a:spLocks noGrp="1"/>
          </p:cNvSpPr>
          <p:nvPr>
            <p:ph type="title"/>
          </p:nvPr>
        </p:nvSpPr>
        <p:spPr>
          <a:xfrm>
            <a:off x="491971" y="288135"/>
            <a:ext cx="10515600" cy="1325563"/>
          </a:xfrm>
        </p:spPr>
        <p:txBody>
          <a:bodyPr/>
          <a:lstStyle>
            <a:lvl1pPr>
              <a:defRPr>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29890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D89B-B653-4D3F-AE3F-AF2ABA662DD3}"/>
              </a:ext>
            </a:extLst>
          </p:cNvPr>
          <p:cNvSpPr>
            <a:spLocks noGrp="1"/>
          </p:cNvSpPr>
          <p:nvPr>
            <p:ph type="title"/>
          </p:nvPr>
        </p:nvSpPr>
        <p:spPr>
          <a:xfrm>
            <a:off x="839788" y="365125"/>
            <a:ext cx="10515600" cy="1325563"/>
          </a:xfrm>
        </p:spPr>
        <p:txBody>
          <a:bodyPr/>
          <a:lstStyle>
            <a:lvl1pPr>
              <a:defRPr>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9CC2747B-240C-48B6-A92C-3B36A5E684EC}"/>
              </a:ext>
            </a:extLst>
          </p:cNvPr>
          <p:cNvSpPr>
            <a:spLocks noGrp="1"/>
          </p:cNvSpPr>
          <p:nvPr>
            <p:ph type="body" idx="1"/>
          </p:nvPr>
        </p:nvSpPr>
        <p:spPr>
          <a:xfrm>
            <a:off x="839788" y="1681163"/>
            <a:ext cx="5157787" cy="823912"/>
          </a:xfrm>
        </p:spPr>
        <p:txBody>
          <a:bodyPr anchor="b"/>
          <a:lstStyle>
            <a:lvl1pPr marL="0" indent="0">
              <a:buNone/>
              <a:defRPr sz="2400" b="1">
                <a:latin typeface="Segoe UI (Bod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4F2612-2C82-4A18-AE6C-53FA16AF1C08}"/>
              </a:ext>
            </a:extLst>
          </p:cNvPr>
          <p:cNvSpPr>
            <a:spLocks noGrp="1"/>
          </p:cNvSpPr>
          <p:nvPr>
            <p:ph sz="half" idx="2"/>
          </p:nvPr>
        </p:nvSpPr>
        <p:spPr>
          <a:xfrm>
            <a:off x="839788" y="2505075"/>
            <a:ext cx="5157787"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63D646-6E95-42DE-97C2-3E5FB6F1F7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B49C-9A65-4CD7-B1EA-03831C3EE2A9}"/>
              </a:ext>
            </a:extLst>
          </p:cNvPr>
          <p:cNvSpPr>
            <a:spLocks noGrp="1"/>
          </p:cNvSpPr>
          <p:nvPr>
            <p:ph sz="quarter" idx="4"/>
          </p:nvPr>
        </p:nvSpPr>
        <p:spPr>
          <a:xfrm>
            <a:off x="6172200" y="2505075"/>
            <a:ext cx="5183188" cy="368458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7200FC-EA8F-4983-826A-A4EA7BB06CFC}"/>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8" name="Footer Placeholder 7">
            <a:extLst>
              <a:ext uri="{FF2B5EF4-FFF2-40B4-BE49-F238E27FC236}">
                <a16:creationId xmlns:a16="http://schemas.microsoft.com/office/drawing/2014/main" id="{D9D9C043-5FEA-4D9D-A3ED-9D5195935E9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7464C5-7145-4AB7-B0CF-F3A653758D42}"/>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50395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F670-5CEC-4635-9F70-8BB642C64FF2}"/>
              </a:ext>
            </a:extLst>
          </p:cNvPr>
          <p:cNvSpPr>
            <a:spLocks noGrp="1"/>
          </p:cNvSpPr>
          <p:nvPr>
            <p:ph type="title"/>
          </p:nvPr>
        </p:nvSpPr>
        <p:spPr/>
        <p:txBody>
          <a:bodyPr/>
          <a:lstStyle>
            <a:lvl1pPr>
              <a:defRPr>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734EBEAC-EB2E-4013-91CA-254C1428BFFF}"/>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4" name="Footer Placeholder 3">
            <a:extLst>
              <a:ext uri="{FF2B5EF4-FFF2-40B4-BE49-F238E27FC236}">
                <a16:creationId xmlns:a16="http://schemas.microsoft.com/office/drawing/2014/main" id="{B10FDF7C-63CA-4A5B-9B48-A48F047E756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961CAB5-A57C-430C-9DBC-0C49B683B565}"/>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1590332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79FEEC-0633-4EE7-8BFF-F100374C834F}"/>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3" name="Footer Placeholder 2">
            <a:extLst>
              <a:ext uri="{FF2B5EF4-FFF2-40B4-BE49-F238E27FC236}">
                <a16:creationId xmlns:a16="http://schemas.microsoft.com/office/drawing/2014/main" id="{2C119079-850E-4D7A-8996-35290DAA1A1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6C41A22-ABA0-4235-8CA9-8BC9C249A2E4}"/>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18195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5"/>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0"/>
            <a:ext cx="3932237" cy="3811588"/>
          </a:xfrm>
        </p:spPr>
        <p:txBody>
          <a:bodyPr/>
          <a:lstStyle>
            <a:lvl1pPr marL="0" indent="0">
              <a:buNone/>
              <a:defRPr sz="1600">
                <a:latin typeface="Segoe UI (Body)"/>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B07DE-8C45-4AF4-BA3A-1897194DDC38}"/>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6" name="Footer Placeholder 5">
            <a:extLst>
              <a:ext uri="{FF2B5EF4-FFF2-40B4-BE49-F238E27FC236}">
                <a16:creationId xmlns:a16="http://schemas.microsoft.com/office/drawing/2014/main" id="{A630819F-F860-4A9D-AB7B-ED09695AD8D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4BD8211-ED63-4D23-B4A7-9624FA525958}"/>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2557303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E424-F155-42BB-B32B-6EF29ED3A74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dirty="0"/>
              <a:t>Click to edit Master title style</a:t>
            </a:r>
          </a:p>
        </p:txBody>
      </p:sp>
      <p:sp>
        <p:nvSpPr>
          <p:cNvPr id="3" name="Picture Placeholder 2">
            <a:extLst>
              <a:ext uri="{FF2B5EF4-FFF2-40B4-BE49-F238E27FC236}">
                <a16:creationId xmlns:a16="http://schemas.microsoft.com/office/drawing/2014/main" id="{3E5D1B42-016F-487F-A71B-830F9134DCA6}"/>
              </a:ext>
            </a:extLst>
          </p:cNvPr>
          <p:cNvSpPr>
            <a:spLocks noGrp="1"/>
          </p:cNvSpPr>
          <p:nvPr>
            <p:ph type="pic" idx="1"/>
          </p:nvPr>
        </p:nvSpPr>
        <p:spPr>
          <a:xfrm>
            <a:off x="5183188" y="987425"/>
            <a:ext cx="6172200" cy="4873625"/>
          </a:xfrm>
        </p:spPr>
        <p:txBody>
          <a:bodyPr/>
          <a:lstStyle>
            <a:lvl1pPr marL="0" indent="0">
              <a:buNone/>
              <a:defRPr sz="3200">
                <a:latin typeface="Segoe UI (Body)"/>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E225BA-7CF5-4E2D-B41A-52A716E544C8}"/>
              </a:ext>
            </a:extLst>
          </p:cNvPr>
          <p:cNvSpPr>
            <a:spLocks noGrp="1"/>
          </p:cNvSpPr>
          <p:nvPr>
            <p:ph type="body" sz="half" idx="2"/>
          </p:nvPr>
        </p:nvSpPr>
        <p:spPr>
          <a:xfrm>
            <a:off x="839788" y="2057400"/>
            <a:ext cx="3932237" cy="3811588"/>
          </a:xfrm>
        </p:spPr>
        <p:txBody>
          <a:bodyPr/>
          <a:lstStyle>
            <a:lvl1pPr marL="0" indent="0">
              <a:buNone/>
              <a:defRPr sz="1600">
                <a:latin typeface="Segoe UI (Body)"/>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F1F2E-2F3E-492C-AA51-97488ADD57D2}"/>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6" name="Footer Placeholder 5">
            <a:extLst>
              <a:ext uri="{FF2B5EF4-FFF2-40B4-BE49-F238E27FC236}">
                <a16:creationId xmlns:a16="http://schemas.microsoft.com/office/drawing/2014/main" id="{8D594C7E-4BD6-4F5D-BB99-9E4A183ABA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54C3673-1CB9-4D30-9AD9-34CC56AA16AC}"/>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4183686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A81F-52BF-4F2E-959B-D2E417B9092A}"/>
              </a:ext>
            </a:extLst>
          </p:cNvPr>
          <p:cNvSpPr>
            <a:spLocks noGrp="1"/>
          </p:cNvSpPr>
          <p:nvPr>
            <p:ph type="title"/>
          </p:nvPr>
        </p:nvSpPr>
        <p:spPr/>
        <p:txBody>
          <a:bodyPr/>
          <a:lstStyle>
            <a:lvl1pPr>
              <a:defRPr>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D98E35CA-ABF7-4BC4-BC64-86D7A6932E56}"/>
              </a:ext>
            </a:extLst>
          </p:cNvPr>
          <p:cNvSpPr>
            <a:spLocks noGrp="1"/>
          </p:cNvSpPr>
          <p:nvPr>
            <p:ph type="body" orient="vert" idx="1"/>
          </p:nvPr>
        </p:nvSpPr>
        <p:spPr/>
        <p:txBody>
          <a:bodyPr vert="eaVert"/>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BF840-53C4-4DAC-8278-327C5F99D60F}"/>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5" name="Footer Placeholder 4">
            <a:extLst>
              <a:ext uri="{FF2B5EF4-FFF2-40B4-BE49-F238E27FC236}">
                <a16:creationId xmlns:a16="http://schemas.microsoft.com/office/drawing/2014/main" id="{BB26C34E-5FD0-43B3-8B88-A632F3E3F5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3020E5-B472-4C98-AD8C-9341A8753DD4}"/>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36012907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741C1F-0C05-45F9-B170-B7343735E958}"/>
              </a:ext>
            </a:extLst>
          </p:cNvPr>
          <p:cNvSpPr>
            <a:spLocks noGrp="1"/>
          </p:cNvSpPr>
          <p:nvPr>
            <p:ph type="title" orient="vert"/>
          </p:nvPr>
        </p:nvSpPr>
        <p:spPr>
          <a:xfrm>
            <a:off x="8724900" y="365125"/>
            <a:ext cx="2628900" cy="5811838"/>
          </a:xfrm>
        </p:spPr>
        <p:txBody>
          <a:bodyPr vert="eaVert"/>
          <a:lstStyle>
            <a:lvl1pPr>
              <a:defRPr>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407BE1FA-9EA4-4BE5-BD0B-0B107D0C5806}"/>
              </a:ext>
            </a:extLst>
          </p:cNvPr>
          <p:cNvSpPr>
            <a:spLocks noGrp="1"/>
          </p:cNvSpPr>
          <p:nvPr>
            <p:ph type="body" orient="vert" idx="1"/>
          </p:nvPr>
        </p:nvSpPr>
        <p:spPr>
          <a:xfrm>
            <a:off x="838200" y="365125"/>
            <a:ext cx="7734300" cy="5811838"/>
          </a:xfrm>
        </p:spPr>
        <p:txBody>
          <a:bodyPr vert="eaVert"/>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7EF5F-A523-4DE8-8A95-ECE6451D86D1}"/>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5" name="Footer Placeholder 4">
            <a:extLst>
              <a:ext uri="{FF2B5EF4-FFF2-40B4-BE49-F238E27FC236}">
                <a16:creationId xmlns:a16="http://schemas.microsoft.com/office/drawing/2014/main" id="{268ACE8C-00AC-4D81-AB73-8A17F04A7B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51236A-F83C-4378-ACB8-81BF10C22804}"/>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3601082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latin typeface="Segoe UI Semibold" panose="020B0702040204020203" pitchFamily="34" charset="0"/>
                <a:cs typeface="Segoe UI Semibold" panose="020B0702040204020203" pitchFamily="34" charset="0"/>
              </a:defRPr>
            </a:lvl1pPr>
          </a:lstStyle>
          <a:p>
            <a:pPr marL="0" lvl="0">
              <a:lnSpc>
                <a:spcPts val="5490"/>
              </a:lnSpc>
            </a:pPr>
            <a:r>
              <a:rPr lang="en-US" dirty="0"/>
              <a:t>Section title</a:t>
            </a:r>
          </a:p>
        </p:txBody>
      </p:sp>
    </p:spTree>
    <p:extLst>
      <p:ext uri="{BB962C8B-B14F-4D97-AF65-F5344CB8AC3E}">
        <p14:creationId xmlns:p14="http://schemas.microsoft.com/office/powerpoint/2010/main" val="3017724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p:bg>
      <p:bgPr>
        <a:blipFill dpi="0" rotWithShape="1">
          <a:blip r:embed="rId2">
            <a:alphaModFix amt="91000"/>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4F210A-C566-4CFD-A79D-936D32EE7071}"/>
              </a:ext>
            </a:extLst>
          </p:cNvPr>
          <p:cNvSpPr>
            <a:spLocks noGrp="1"/>
          </p:cNvSpPr>
          <p:nvPr>
            <p:ph type="title" hasCustomPrompt="1"/>
          </p:nvPr>
        </p:nvSpPr>
        <p:spPr>
          <a:xfrm>
            <a:off x="584199" y="1754913"/>
            <a:ext cx="5510213" cy="1661993"/>
          </a:xfrm>
          <a:noFill/>
        </p:spPr>
        <p:txBody>
          <a:bodyPr wrap="square" lIns="0" tIns="0" rIns="0" bIns="0" anchor="b" anchorCtr="0">
            <a:spAutoFit/>
          </a:bodyPr>
          <a:lstStyle>
            <a:lvl1pPr>
              <a:defRPr sz="6000" b="1" spc="-50" baseline="0">
                <a:solidFill>
                  <a:srgbClr val="D83900"/>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10" name="Text Placeholder 4">
            <a:extLst>
              <a:ext uri="{FF2B5EF4-FFF2-40B4-BE49-F238E27FC236}">
                <a16:creationId xmlns:a16="http://schemas.microsoft.com/office/drawing/2014/main" id="{1AF396BF-840A-4AB6-BAD9-3952A39CBE2E}"/>
              </a:ext>
            </a:extLst>
          </p:cNvPr>
          <p:cNvSpPr>
            <a:spLocks noGrp="1"/>
          </p:cNvSpPr>
          <p:nvPr>
            <p:ph type="body" sz="quarter" idx="12" hasCustomPrompt="1"/>
          </p:nvPr>
        </p:nvSpPr>
        <p:spPr>
          <a:xfrm>
            <a:off x="584200" y="3879604"/>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Speaker name</a:t>
            </a:r>
          </a:p>
        </p:txBody>
      </p:sp>
      <p:pic>
        <p:nvPicPr>
          <p:cNvPr id="11" name="Picture 10">
            <a:extLst>
              <a:ext uri="{FF2B5EF4-FFF2-40B4-BE49-F238E27FC236}">
                <a16:creationId xmlns:a16="http://schemas.microsoft.com/office/drawing/2014/main" id="{A7E3D3B5-92B7-469A-8BF5-B933DD9611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00653" y="1240634"/>
            <a:ext cx="9080828" cy="5118768"/>
          </a:xfrm>
          <a:prstGeom prst="rect">
            <a:avLst/>
          </a:prstGeom>
        </p:spPr>
      </p:pic>
    </p:spTree>
    <p:extLst>
      <p:ext uri="{BB962C8B-B14F-4D97-AF65-F5344CB8AC3E}">
        <p14:creationId xmlns:p14="http://schemas.microsoft.com/office/powerpoint/2010/main" val="4249652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a:extLst>
              <a:ext uri="{FF2B5EF4-FFF2-40B4-BE49-F238E27FC236}">
                <a16:creationId xmlns:a16="http://schemas.microsoft.com/office/drawing/2014/main" id="{0B4421F7-9A42-4EC0-B51B-354C95C620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723" y="717149"/>
            <a:ext cx="2381424" cy="2478176"/>
          </a:xfrm>
          <a:prstGeom prst="rect">
            <a:avLst/>
          </a:prstGeom>
        </p:spPr>
      </p:pic>
    </p:spTree>
    <p:extLst>
      <p:ext uri="{BB962C8B-B14F-4D97-AF65-F5344CB8AC3E}">
        <p14:creationId xmlns:p14="http://schemas.microsoft.com/office/powerpoint/2010/main" val="17121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703409"/>
            <a:ext cx="6400800" cy="830997"/>
          </a:xfr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170392" y="1"/>
            <a:ext cx="5932086" cy="622935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84200" y="3962400"/>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29233" y="3360"/>
            <a:ext cx="1435947" cy="536581"/>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33725" y="1466850"/>
            <a:ext cx="9058275" cy="4781549"/>
          </a:xfrm>
          <a:prstGeom prst="rect">
            <a:avLst/>
          </a:prstGeom>
        </p:spPr>
      </p:pic>
      <p:cxnSp>
        <p:nvCxnSpPr>
          <p:cNvPr id="11" name="Straight Connector 10">
            <a:extLst>
              <a:ext uri="{FF2B5EF4-FFF2-40B4-BE49-F238E27FC236}">
                <a16:creationId xmlns:a16="http://schemas.microsoft.com/office/drawing/2014/main" id="{0C6A827D-9BFA-4542-AE7D-D868557FF9C0}"/>
              </a:ext>
            </a:extLst>
          </p:cNvPr>
          <p:cNvCxnSpPr/>
          <p:nvPr userDrawn="1"/>
        </p:nvCxnSpPr>
        <p:spPr>
          <a:xfrm>
            <a:off x="958138" y="1488319"/>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AADB76C-EAFB-4FA9-842C-92856D5B9CFD}"/>
              </a:ext>
            </a:extLst>
          </p:cNvPr>
          <p:cNvSpPr/>
          <p:nvPr userDrawn="1"/>
        </p:nvSpPr>
        <p:spPr>
          <a:xfrm>
            <a:off x="471682" y="563840"/>
            <a:ext cx="8574451" cy="751616"/>
          </a:xfrm>
          <a:prstGeom prst="rect">
            <a:avLst/>
          </a:prstGeom>
        </p:spPr>
        <p:txBody>
          <a:bodyPr wrap="square">
            <a:spAutoFit/>
          </a:bodyPr>
          <a:lstStyle/>
          <a:p>
            <a:pPr lvl="1">
              <a:lnSpc>
                <a:spcPct val="120000"/>
              </a:lnSpc>
            </a:pPr>
            <a:r>
              <a:rPr lang="en-US" sz="4000" b="1" dirty="0">
                <a:solidFill>
                  <a:srgbClr val="3C4252"/>
                </a:solidFill>
                <a:latin typeface="Proxima Nova Semibold" panose="02000506030000020004" pitchFamily="50" charset="0"/>
                <a:ea typeface="Proxima Nova" charset="0"/>
                <a:cs typeface="Proxima Nova" charset="0"/>
              </a:rPr>
              <a:t>Agenda</a:t>
            </a:r>
          </a:p>
        </p:txBody>
      </p:sp>
      <p:sp>
        <p:nvSpPr>
          <p:cNvPr id="12" name="Text Placeholder 4">
            <a:extLst>
              <a:ext uri="{FF2B5EF4-FFF2-40B4-BE49-F238E27FC236}">
                <a16:creationId xmlns:a16="http://schemas.microsoft.com/office/drawing/2014/main" id="{88D39669-4B38-468C-A12F-4BB869C09E9C}"/>
              </a:ext>
            </a:extLst>
          </p:cNvPr>
          <p:cNvSpPr>
            <a:spLocks noGrp="1"/>
          </p:cNvSpPr>
          <p:nvPr>
            <p:ph type="body" sz="quarter" idx="12" hasCustomPrompt="1"/>
          </p:nvPr>
        </p:nvSpPr>
        <p:spPr>
          <a:xfrm>
            <a:off x="841651" y="1906765"/>
            <a:ext cx="5510213" cy="997196"/>
          </a:xfrm>
          <a:noFill/>
        </p:spPr>
        <p:txBody>
          <a:bodyPr wrap="square" lIns="0" tIns="0" rIns="0" bIns="0">
            <a:spAutoFit/>
          </a:bodyPr>
          <a:lstStyle>
            <a:lvl1pPr marL="571500" indent="-571500">
              <a:spcBef>
                <a:spcPts val="0"/>
              </a:spcBef>
              <a:buFont typeface="Arial" panose="020B0604020202020204" pitchFamily="34" charset="0"/>
              <a:buChar char="•"/>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1</a:t>
            </a:r>
          </a:p>
          <a:p>
            <a:pPr lvl="0"/>
            <a:r>
              <a:rPr lang="en-US" dirty="0"/>
              <a:t>Section 2</a:t>
            </a:r>
          </a:p>
        </p:txBody>
      </p:sp>
    </p:spTree>
    <p:extLst>
      <p:ext uri="{BB962C8B-B14F-4D97-AF65-F5344CB8AC3E}">
        <p14:creationId xmlns:p14="http://schemas.microsoft.com/office/powerpoint/2010/main" val="406039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4156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5B349F-CA7A-4D74-8E3C-07A79F8B1A7C}"/>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02A4CE0A-7B63-45A0-843A-8C9EC1BCE0B0}"/>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3472047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91019D5-B2A6-40B7-8CD4-94C971D13445}"/>
              </a:ext>
            </a:extLst>
          </p:cNvPr>
          <p:cNvCxnSpPr/>
          <p:nvPr userDrawn="1"/>
        </p:nvCxnSpPr>
        <p:spPr>
          <a:xfrm>
            <a:off x="584199" y="375044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7831B3DD-59C0-429E-8E20-9C54E526AC70}"/>
              </a:ext>
            </a:extLst>
          </p:cNvPr>
          <p:cNvSpPr>
            <a:spLocks noGrp="1"/>
          </p:cNvSpPr>
          <p:nvPr>
            <p:ph type="title" hasCustomPrompt="1"/>
          </p:nvPr>
        </p:nvSpPr>
        <p:spPr>
          <a:xfrm>
            <a:off x="584200" y="2702779"/>
            <a:ext cx="5510213" cy="830997"/>
          </a:xfr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Text Placeholder 4">
            <a:extLst>
              <a:ext uri="{FF2B5EF4-FFF2-40B4-BE49-F238E27FC236}">
                <a16:creationId xmlns:a16="http://schemas.microsoft.com/office/drawing/2014/main" id="{1A038403-6393-458F-AF56-60B20DE7797B}"/>
              </a:ext>
            </a:extLst>
          </p:cNvPr>
          <p:cNvSpPr>
            <a:spLocks noGrp="1"/>
          </p:cNvSpPr>
          <p:nvPr>
            <p:ph type="body" sz="quarter" idx="12" hasCustomPrompt="1"/>
          </p:nvPr>
        </p:nvSpPr>
        <p:spPr>
          <a:xfrm>
            <a:off x="584199" y="4143938"/>
            <a:ext cx="5510213" cy="498598"/>
          </a:xfr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Section subtitle</a:t>
            </a:r>
          </a:p>
        </p:txBody>
      </p:sp>
    </p:spTree>
    <p:extLst>
      <p:ext uri="{BB962C8B-B14F-4D97-AF65-F5344CB8AC3E}">
        <p14:creationId xmlns:p14="http://schemas.microsoft.com/office/powerpoint/2010/main" val="1605344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pic>
          <p:nvPicPr>
            <p:cNvPr id="9" name="Graphic 8">
              <a:extLst>
                <a:ext uri="{FF2B5EF4-FFF2-40B4-BE49-F238E27FC236}">
                  <a16:creationId xmlns:a16="http://schemas.microsoft.com/office/drawing/2014/main" id="{939578B2-347C-4BF7-8FB7-34760D22A23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000" y="6219000"/>
              <a:ext cx="912649" cy="315000"/>
            </a:xfrm>
            <a:prstGeom prst="rect">
              <a:avLst/>
            </a:prstGeom>
          </p:spPr>
        </p:pic>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1" name="Rectangle 10">
                <a:extLst>
                  <a:ext uri="{FF2B5EF4-FFF2-40B4-BE49-F238E27FC236}">
                    <a16:creationId xmlns:a16="http://schemas.microsoft.com/office/drawing/2014/main" id="{4938FE86-9A17-4FA6-9AA1-5D369BBBC682}"/>
                  </a:ext>
                </a:extLst>
              </p:cNvPr>
              <p:cNvSpPr/>
              <p:nvPr userDrawn="1"/>
            </p:nvSpPr>
            <p:spPr>
              <a:xfrm>
                <a:off x="177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6" name="Subtitle 2">
            <a:extLst>
              <a:ext uri="{FF2B5EF4-FFF2-40B4-BE49-F238E27FC236}">
                <a16:creationId xmlns:a16="http://schemas.microsoft.com/office/drawing/2014/main" id="{A54D242E-DC3D-49FF-8486-48F27A738338}"/>
              </a:ext>
            </a:extLst>
          </p:cNvPr>
          <p:cNvSpPr>
            <a:spLocks noGrp="1"/>
          </p:cNvSpPr>
          <p:nvPr>
            <p:ph type="subTitle" idx="1" hasCustomPrompt="1"/>
          </p:nvPr>
        </p:nvSpPr>
        <p:spPr>
          <a:xfrm>
            <a:off x="336000" y="5544000"/>
            <a:ext cx="9144000" cy="551636"/>
          </a:xfrm>
          <a:prstGeom prst="rect">
            <a:avLst/>
          </a:prstGeom>
        </p:spPr>
        <p:txBody>
          <a:bodyPr>
            <a:normAutofit/>
          </a:bodyPr>
          <a:lstStyle>
            <a:lvl1pPr marL="0" indent="0" algn="l">
              <a:lnSpc>
                <a:spcPct val="90000"/>
              </a:lnSpc>
              <a:spcBef>
                <a:spcPts val="0"/>
              </a:spcBef>
              <a:buNone/>
              <a:defRPr lang="en-US" sz="1800" kern="1200" spc="-50" baseline="0" dirty="0">
                <a:solidFill>
                  <a:srgbClr val="F2F2F2"/>
                </a:solidFill>
                <a:latin typeface="Segoe UI Semibold" panose="020B0702040204020203" pitchFamily="34" charset="0"/>
                <a:ea typeface="+mn-ea"/>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[Next session presenter]</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picture containing food&#10;&#10;Description automatically generated">
            <a:extLst>
              <a:ext uri="{FF2B5EF4-FFF2-40B4-BE49-F238E27FC236}">
                <a16:creationId xmlns:a16="http://schemas.microsoft.com/office/drawing/2014/main" id="{41C1DBB3-155A-4D97-BCD7-703B9E79754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45504" y="578897"/>
            <a:ext cx="3300991" cy="3435103"/>
          </a:xfrm>
          <a:prstGeom prst="rect">
            <a:avLst/>
          </a:prstGeom>
        </p:spPr>
      </p:pic>
    </p:spTree>
    <p:extLst>
      <p:ext uri="{BB962C8B-B14F-4D97-AF65-F5344CB8AC3E}">
        <p14:creationId xmlns:p14="http://schemas.microsoft.com/office/powerpoint/2010/main" val="330592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tmplLst>
          <p:tmpl lvl="1">
            <p:tnLst>
              <p:par>
                <p:cTn presetID="10" presetClass="entr" presetSubtype="0" fill="hold" nodeType="withEffect">
                  <p:stCondLst>
                    <p:cond delay="1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19BA-A691-4701-A2C4-705C0D2E6D0E}"/>
              </a:ext>
            </a:extLst>
          </p:cNvPr>
          <p:cNvSpPr>
            <a:spLocks noGrp="1"/>
          </p:cNvSpPr>
          <p:nvPr>
            <p:ph type="ctrTitle"/>
          </p:nvPr>
        </p:nvSpPr>
        <p:spPr>
          <a:xfrm>
            <a:off x="1524000" y="1122363"/>
            <a:ext cx="9144000" cy="2387600"/>
          </a:xfrm>
        </p:spPr>
        <p:txBody>
          <a:bodyPr anchor="b"/>
          <a:lstStyle>
            <a:lvl1pPr algn="ctr">
              <a:defRPr sz="6000">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C0BA9D76-67BB-4C6D-9B4E-7CAC65B36CE0}"/>
              </a:ext>
            </a:extLst>
          </p:cNvPr>
          <p:cNvSpPr>
            <a:spLocks noGrp="1"/>
          </p:cNvSpPr>
          <p:nvPr>
            <p:ph type="subTitle" idx="1"/>
          </p:nvPr>
        </p:nvSpPr>
        <p:spPr>
          <a:xfrm>
            <a:off x="1524000" y="3602038"/>
            <a:ext cx="9144000" cy="1655762"/>
          </a:xfrm>
        </p:spPr>
        <p:txBody>
          <a:bodyPr/>
          <a:lstStyle>
            <a:lvl1pPr marL="0" indent="0" algn="ctr">
              <a:buNone/>
              <a:defRPr sz="2400">
                <a:latin typeface="Segoe UI (Body)"/>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0EBAE2-C87C-49DB-AEF3-16FF81802095}"/>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5" name="Footer Placeholder 4">
            <a:extLst>
              <a:ext uri="{FF2B5EF4-FFF2-40B4-BE49-F238E27FC236}">
                <a16:creationId xmlns:a16="http://schemas.microsoft.com/office/drawing/2014/main" id="{8DF84CC3-B8B1-4F75-AAE2-C2BB17273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C78ED21-BD66-436F-A353-F82BA43A195C}"/>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30790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E804-2E15-452F-81AA-C7771FECDADB}"/>
              </a:ext>
            </a:extLst>
          </p:cNvPr>
          <p:cNvSpPr>
            <a:spLocks noGrp="1"/>
          </p:cNvSpPr>
          <p:nvPr>
            <p:ph type="title"/>
          </p:nvPr>
        </p:nvSpPr>
        <p:spPr>
          <a:xfrm>
            <a:off x="491971" y="288135"/>
            <a:ext cx="10515600" cy="1325563"/>
          </a:xfrm>
        </p:spPr>
        <p:txBody>
          <a:bodyPr/>
          <a:lstStyle>
            <a:lvl1pPr>
              <a:defRPr>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EB9E3AE-4A1D-4963-886F-B76A02648422}"/>
              </a:ext>
            </a:extLst>
          </p:cNvPr>
          <p:cNvSpPr>
            <a:spLocks noGrp="1"/>
          </p:cNvSpPr>
          <p:nvPr>
            <p:ph idx="1"/>
          </p:nvPr>
        </p:nvSpPr>
        <p:spPr>
          <a:xfrm>
            <a:off x="491970" y="1797302"/>
            <a:ext cx="11235431" cy="4351338"/>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4A178-9F81-4B73-990F-9EB4EA0CAAD7}"/>
              </a:ext>
            </a:extLst>
          </p:cNvPr>
          <p:cNvSpPr>
            <a:spLocks noGrp="1"/>
          </p:cNvSpPr>
          <p:nvPr>
            <p:ph type="dt" sz="half" idx="10"/>
          </p:nvPr>
        </p:nvSpPr>
        <p:spPr>
          <a:xfrm>
            <a:off x="838200" y="6356350"/>
            <a:ext cx="2743200" cy="365125"/>
          </a:xfrm>
          <a:prstGeom prst="rect">
            <a:avLst/>
          </a:prstGeom>
        </p:spPr>
        <p:txBody>
          <a:bodyPr/>
          <a:lstStyle/>
          <a:p>
            <a:fld id="{6D31EB7D-9C62-455A-A64E-330624384AE6}" type="datetimeFigureOut">
              <a:rPr lang="en-US" smtClean="0"/>
              <a:t>2/14/2020</a:t>
            </a:fld>
            <a:endParaRPr lang="en-US"/>
          </a:p>
        </p:txBody>
      </p:sp>
      <p:sp>
        <p:nvSpPr>
          <p:cNvPr id="5" name="Footer Placeholder 4">
            <a:extLst>
              <a:ext uri="{FF2B5EF4-FFF2-40B4-BE49-F238E27FC236}">
                <a16:creationId xmlns:a16="http://schemas.microsoft.com/office/drawing/2014/main" id="{6F8AD597-1F4E-449C-955C-F3731385F4A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B09F35D-4246-4049-98FE-5A81AAA4CC53}"/>
              </a:ext>
            </a:extLst>
          </p:cNvPr>
          <p:cNvSpPr>
            <a:spLocks noGrp="1"/>
          </p:cNvSpPr>
          <p:nvPr>
            <p:ph type="sldNum" sz="quarter" idx="12"/>
          </p:nvPr>
        </p:nvSpPr>
        <p:spPr>
          <a:xfrm>
            <a:off x="8610600" y="6388890"/>
            <a:ext cx="2743200" cy="365125"/>
          </a:xfrm>
          <a:prstGeom prst="rect">
            <a:avLst/>
          </a:prstGeom>
        </p:spPr>
        <p:txBody>
          <a:bodyPr/>
          <a:lstStyle/>
          <a:p>
            <a:fld id="{49636165-9CEE-4051-8F50-B259C1E54E6C}" type="slidenum">
              <a:rPr lang="en-US" smtClean="0"/>
              <a:t>‹#›</a:t>
            </a:fld>
            <a:endParaRPr lang="en-US"/>
          </a:p>
        </p:txBody>
      </p:sp>
    </p:spTree>
    <p:extLst>
      <p:ext uri="{BB962C8B-B14F-4D97-AF65-F5344CB8AC3E}">
        <p14:creationId xmlns:p14="http://schemas.microsoft.com/office/powerpoint/2010/main" val="146916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0C4F58D2-95B8-4C03-888C-574A5EAFD92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2050" y="6246581"/>
            <a:ext cx="12194050" cy="615006"/>
          </a:xfrm>
          <a:prstGeom prst="rect">
            <a:avLst/>
          </a:prstGeom>
        </p:spPr>
      </p:pic>
      <p:sp>
        <p:nvSpPr>
          <p:cNvPr id="2" name="Title Placeholder 1">
            <a:extLst>
              <a:ext uri="{FF2B5EF4-FFF2-40B4-BE49-F238E27FC236}">
                <a16:creationId xmlns:a16="http://schemas.microsoft.com/office/drawing/2014/main" id="{AB65481E-FAC2-419E-9A7F-3E69540E30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D28CD83-25A8-4FF3-BECB-CB04937AF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B3B74907-2B51-4166-83AE-B3F2C14F95FE}"/>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055797" y="148300"/>
            <a:ext cx="813647" cy="846703"/>
          </a:xfrm>
          <a:prstGeom prst="rect">
            <a:avLst/>
          </a:prstGeom>
        </p:spPr>
      </p:pic>
      <p:sp>
        <p:nvSpPr>
          <p:cNvPr id="16" name="TextBox 15">
            <a:extLst>
              <a:ext uri="{FF2B5EF4-FFF2-40B4-BE49-F238E27FC236}">
                <a16:creationId xmlns:a16="http://schemas.microsoft.com/office/drawing/2014/main" id="{9BD83F23-7079-4778-A661-5145C6124520}"/>
              </a:ext>
            </a:extLst>
          </p:cNvPr>
          <p:cNvSpPr txBox="1"/>
          <p:nvPr userDrawn="1"/>
        </p:nvSpPr>
        <p:spPr>
          <a:xfrm>
            <a:off x="-220988" y="6203184"/>
            <a:ext cx="1518083" cy="246221"/>
          </a:xfrm>
          <a:prstGeom prst="rect">
            <a:avLst/>
          </a:prstGeom>
          <a:noFill/>
        </p:spPr>
        <p:txBody>
          <a:bodyPr wrap="square" rtlCol="0">
            <a:spAutoFit/>
          </a:bodyPr>
          <a:lstStyle/>
          <a:p>
            <a:pPr algn="ctr"/>
            <a:r>
              <a:rPr lang="en-US" sz="1000" b="1" i="1" dirty="0">
                <a:solidFill>
                  <a:schemeClr val="bg2">
                    <a:lumMod val="50000"/>
                  </a:schemeClr>
                </a:solidFill>
                <a:latin typeface="Segoe UI Light" panose="020B0502040204020203" pitchFamily="34" charset="0"/>
                <a:cs typeface="Segoe UI Light" panose="020B0502040204020203" pitchFamily="34" charset="0"/>
              </a:rPr>
              <a:t>Sponsored By:</a:t>
            </a:r>
            <a:endParaRPr lang="en-IN" sz="1000" b="1" i="1" dirty="0">
              <a:solidFill>
                <a:schemeClr val="bg2">
                  <a:lumMod val="50000"/>
                </a:schemeClr>
              </a:solidFill>
              <a:latin typeface="Segoe UI Light" panose="020B0502040204020203" pitchFamily="34" charset="0"/>
              <a:cs typeface="Segoe UI Light" panose="020B0502040204020203" pitchFamily="34" charset="0"/>
            </a:endParaRPr>
          </a:p>
        </p:txBody>
      </p:sp>
      <p:pic>
        <p:nvPicPr>
          <p:cNvPr id="17" name="Picture 16" descr="A picture containing drawing&#10;&#10;Description automatically generated">
            <a:extLst>
              <a:ext uri="{FF2B5EF4-FFF2-40B4-BE49-F238E27FC236}">
                <a16:creationId xmlns:a16="http://schemas.microsoft.com/office/drawing/2014/main" id="{34561D2E-1BDA-423D-803F-34B55A7F660F}"/>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31230" y="6445849"/>
            <a:ext cx="1768597" cy="358141"/>
          </a:xfrm>
          <a:prstGeom prst="rect">
            <a:avLst/>
          </a:prstGeom>
          <a:noFill/>
        </p:spPr>
      </p:pic>
      <p:sp>
        <p:nvSpPr>
          <p:cNvPr id="11" name="Rectangle 10">
            <a:extLst>
              <a:ext uri="{FF2B5EF4-FFF2-40B4-BE49-F238E27FC236}">
                <a16:creationId xmlns:a16="http://schemas.microsoft.com/office/drawing/2014/main" id="{6C250F83-149C-4089-A384-EDF81F19F1D8}"/>
              </a:ext>
            </a:extLst>
          </p:cNvPr>
          <p:cNvSpPr/>
          <p:nvPr userDrawn="1"/>
        </p:nvSpPr>
        <p:spPr>
          <a:xfrm>
            <a:off x="0" y="6230209"/>
            <a:ext cx="12192000" cy="636688"/>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88F5BBED-821E-4792-B758-54CBD2421F2D}"/>
              </a:ext>
            </a:extLst>
          </p:cNvPr>
          <p:cNvGrpSpPr/>
          <p:nvPr userDrawn="1"/>
        </p:nvGrpSpPr>
        <p:grpSpPr>
          <a:xfrm>
            <a:off x="10356694" y="6208506"/>
            <a:ext cx="1705966" cy="585021"/>
            <a:chOff x="10241280" y="6199628"/>
            <a:chExt cx="1705966" cy="585021"/>
          </a:xfrm>
        </p:grpSpPr>
        <p:sp>
          <p:nvSpPr>
            <p:cNvPr id="14" name="TextBox 13">
              <a:extLst>
                <a:ext uri="{FF2B5EF4-FFF2-40B4-BE49-F238E27FC236}">
                  <a16:creationId xmlns:a16="http://schemas.microsoft.com/office/drawing/2014/main" id="{DBFFECAC-F8ED-4D1A-86E0-DB3B8A19610A}"/>
                </a:ext>
              </a:extLst>
            </p:cNvPr>
            <p:cNvSpPr txBox="1"/>
            <p:nvPr userDrawn="1"/>
          </p:nvSpPr>
          <p:spPr>
            <a:xfrm>
              <a:off x="10241280" y="6199628"/>
              <a:ext cx="1094232" cy="246221"/>
            </a:xfrm>
            <a:prstGeom prst="rect">
              <a:avLst/>
            </a:prstGeom>
            <a:noFill/>
          </p:spPr>
          <p:txBody>
            <a:bodyPr wrap="square" rtlCol="0">
              <a:spAutoFit/>
            </a:bodyPr>
            <a:lstStyle/>
            <a:p>
              <a:pPr algn="ctr"/>
              <a:r>
                <a:rPr lang="en-US" sz="1000" b="1" i="1" dirty="0">
                  <a:solidFill>
                    <a:schemeClr val="bg2">
                      <a:lumMod val="50000"/>
                    </a:schemeClr>
                  </a:solidFill>
                  <a:latin typeface="Segoe UI Light" panose="020B0502040204020203" pitchFamily="34" charset="0"/>
                  <a:cs typeface="Segoe UI Light" panose="020B0502040204020203" pitchFamily="34" charset="0"/>
                </a:rPr>
                <a:t>Supported By:</a:t>
              </a:r>
              <a:endParaRPr lang="en-IN" sz="1000" b="1" i="1" dirty="0">
                <a:solidFill>
                  <a:schemeClr val="bg2">
                    <a:lumMod val="50000"/>
                  </a:schemeClr>
                </a:solidFill>
                <a:latin typeface="Segoe UI Light" panose="020B0502040204020203" pitchFamily="34" charset="0"/>
                <a:cs typeface="Segoe UI Light" panose="020B0502040204020203" pitchFamily="34" charset="0"/>
              </a:endParaRPr>
            </a:p>
          </p:txBody>
        </p:sp>
        <p:pic>
          <p:nvPicPr>
            <p:cNvPr id="29" name="Picture 28" descr="A picture containing clipart&#10;&#10;Description automatically generated">
              <a:extLst>
                <a:ext uri="{FF2B5EF4-FFF2-40B4-BE49-F238E27FC236}">
                  <a16:creationId xmlns:a16="http://schemas.microsoft.com/office/drawing/2014/main" id="{3CFDD1F4-FDE6-4291-B1D9-4E5E224335AD}"/>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0425913" y="6459247"/>
              <a:ext cx="1521333" cy="325402"/>
            </a:xfrm>
            <a:prstGeom prst="rect">
              <a:avLst/>
            </a:prstGeom>
          </p:spPr>
        </p:pic>
      </p:grpSp>
      <p:pic>
        <p:nvPicPr>
          <p:cNvPr id="5" name="Picture 4" descr="A picture containing drawing&#10;&#10;Description automatically generated">
            <a:extLst>
              <a:ext uri="{FF2B5EF4-FFF2-40B4-BE49-F238E27FC236}">
                <a16:creationId xmlns:a16="http://schemas.microsoft.com/office/drawing/2014/main" id="{934AB2DD-A206-47F5-B1BA-4520457D51F7}"/>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385735" y="6255459"/>
            <a:ext cx="1534152" cy="557409"/>
          </a:xfrm>
          <a:prstGeom prst="rect">
            <a:avLst/>
          </a:prstGeom>
        </p:spPr>
      </p:pic>
      <p:grpSp>
        <p:nvGrpSpPr>
          <p:cNvPr id="23" name="Group 22">
            <a:extLst>
              <a:ext uri="{FF2B5EF4-FFF2-40B4-BE49-F238E27FC236}">
                <a16:creationId xmlns:a16="http://schemas.microsoft.com/office/drawing/2014/main" id="{A8DFBB16-5248-4C2B-9A1F-565C7EA88801}"/>
              </a:ext>
            </a:extLst>
          </p:cNvPr>
          <p:cNvGrpSpPr/>
          <p:nvPr userDrawn="1"/>
        </p:nvGrpSpPr>
        <p:grpSpPr>
          <a:xfrm>
            <a:off x="5350091" y="6304983"/>
            <a:ext cx="5074621" cy="529005"/>
            <a:chOff x="4187110" y="6344842"/>
            <a:chExt cx="4680503" cy="529005"/>
          </a:xfrm>
        </p:grpSpPr>
        <p:sp>
          <p:nvSpPr>
            <p:cNvPr id="18" name="TextBox 17">
              <a:extLst>
                <a:ext uri="{FF2B5EF4-FFF2-40B4-BE49-F238E27FC236}">
                  <a16:creationId xmlns:a16="http://schemas.microsoft.com/office/drawing/2014/main" id="{3CEDD516-1054-42A7-8ED2-5E3294F4D127}"/>
                </a:ext>
              </a:extLst>
            </p:cNvPr>
            <p:cNvSpPr txBox="1"/>
            <p:nvPr userDrawn="1"/>
          </p:nvSpPr>
          <p:spPr>
            <a:xfrm>
              <a:off x="4678699" y="6350627"/>
              <a:ext cx="1515602" cy="523220"/>
            </a:xfrm>
            <a:prstGeom prst="rect">
              <a:avLst/>
            </a:prstGeom>
            <a:noFill/>
          </p:spPr>
          <p:txBody>
            <a:bodyPr wrap="square" rtlCol="0">
              <a:spAutoFit/>
            </a:bodyPr>
            <a:lstStyle/>
            <a:p>
              <a:pPr algn="l"/>
              <a:r>
                <a:rPr lang="en-US" sz="1400" dirty="0">
                  <a:solidFill>
                    <a:schemeClr val="bg2">
                      <a:lumMod val="25000"/>
                    </a:schemeClr>
                  </a:solidFill>
                  <a:latin typeface="Segoe UI" panose="020B0502040204020203" pitchFamily="34" charset="0"/>
                  <a:cs typeface="Segoe UI" panose="020B0502040204020203" pitchFamily="34" charset="0"/>
                </a:rPr>
                <a:t>@</a:t>
              </a:r>
              <a:r>
                <a:rPr lang="en-US" sz="1400" dirty="0" err="1">
                  <a:solidFill>
                    <a:schemeClr val="bg2">
                      <a:lumMod val="25000"/>
                    </a:schemeClr>
                  </a:solidFill>
                  <a:latin typeface="Segoe UI" panose="020B0502040204020203" pitchFamily="34" charset="0"/>
                  <a:cs typeface="Segoe UI" panose="020B0502040204020203" pitchFamily="34" charset="0"/>
                </a:rPr>
                <a:t>GPPBootcamp</a:t>
              </a:r>
              <a:r>
                <a:rPr lang="en-US" sz="1400" dirty="0">
                  <a:solidFill>
                    <a:schemeClr val="bg2">
                      <a:lumMod val="25000"/>
                    </a:schemeClr>
                  </a:solidFill>
                  <a:latin typeface="Segoe UI" panose="020B0502040204020203" pitchFamily="34" charset="0"/>
                  <a:cs typeface="Segoe UI" panose="020B0502040204020203" pitchFamily="34" charset="0"/>
                </a:rPr>
                <a:t> </a:t>
              </a:r>
            </a:p>
            <a:p>
              <a:pPr algn="l"/>
              <a:r>
                <a:rPr lang="en-US" sz="1400" b="1" dirty="0">
                  <a:solidFill>
                    <a:schemeClr val="bg2">
                      <a:lumMod val="25000"/>
                    </a:schemeClr>
                  </a:solidFill>
                  <a:latin typeface="Segoe UI" panose="020B0502040204020203" pitchFamily="34" charset="0"/>
                  <a:cs typeface="Segoe UI" panose="020B0502040204020203" pitchFamily="34" charset="0"/>
                </a:rPr>
                <a:t>#GPPBPune2020</a:t>
              </a:r>
            </a:p>
          </p:txBody>
        </p:sp>
        <p:pic>
          <p:nvPicPr>
            <p:cNvPr id="19" name="Picture 18" descr="A picture containing ax, plant&#10;&#10;Description automatically generated">
              <a:extLst>
                <a:ext uri="{FF2B5EF4-FFF2-40B4-BE49-F238E27FC236}">
                  <a16:creationId xmlns:a16="http://schemas.microsoft.com/office/drawing/2014/main" id="{472A6468-7947-42A3-B36E-9CAC5D71B9C6}"/>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187110" y="6478054"/>
              <a:ext cx="489539" cy="342372"/>
            </a:xfrm>
            <a:prstGeom prst="rect">
              <a:avLst/>
            </a:prstGeom>
            <a:noFill/>
          </p:spPr>
        </p:pic>
        <p:sp>
          <p:nvSpPr>
            <p:cNvPr id="22" name="TextBox 21">
              <a:extLst>
                <a:ext uri="{FF2B5EF4-FFF2-40B4-BE49-F238E27FC236}">
                  <a16:creationId xmlns:a16="http://schemas.microsoft.com/office/drawing/2014/main" id="{30D9316B-F128-415D-8DBB-9216C5152737}"/>
                </a:ext>
              </a:extLst>
            </p:cNvPr>
            <p:cNvSpPr txBox="1"/>
            <p:nvPr userDrawn="1"/>
          </p:nvSpPr>
          <p:spPr>
            <a:xfrm>
              <a:off x="6112576" y="6344842"/>
              <a:ext cx="2755037" cy="523220"/>
            </a:xfrm>
            <a:prstGeom prst="rect">
              <a:avLst/>
            </a:prstGeom>
            <a:noFill/>
          </p:spPr>
          <p:txBody>
            <a:bodyPr wrap="square" rtlCol="0">
              <a:spAutoFit/>
            </a:bodyPr>
            <a:lstStyle/>
            <a:p>
              <a:pPr algn="l"/>
              <a:r>
                <a:rPr lang="en-US" sz="1400" dirty="0">
                  <a:solidFill>
                    <a:schemeClr val="bg2">
                      <a:lumMod val="25000"/>
                    </a:schemeClr>
                  </a:solidFill>
                  <a:latin typeface="Segoe UI" panose="020B0502040204020203" pitchFamily="34" charset="0"/>
                  <a:cs typeface="Segoe UI" panose="020B0502040204020203" pitchFamily="34" charset="0"/>
                </a:rPr>
                <a:t>#</a:t>
              </a:r>
              <a:r>
                <a:rPr lang="en-US" sz="1400" dirty="0" err="1">
                  <a:solidFill>
                    <a:schemeClr val="bg2">
                      <a:lumMod val="25000"/>
                    </a:schemeClr>
                  </a:solidFill>
                  <a:latin typeface="Segoe UI" panose="020B0502040204020203" pitchFamily="34" charset="0"/>
                  <a:cs typeface="Segoe UI" panose="020B0502040204020203" pitchFamily="34" charset="0"/>
                </a:rPr>
                <a:t>PowerPlatform</a:t>
              </a:r>
              <a:r>
                <a:rPr lang="en-US" sz="1400" dirty="0">
                  <a:solidFill>
                    <a:schemeClr val="bg2">
                      <a:lumMod val="25000"/>
                    </a:schemeClr>
                  </a:solidFill>
                  <a:latin typeface="Segoe UI" panose="020B0502040204020203" pitchFamily="34" charset="0"/>
                  <a:cs typeface="Segoe UI" panose="020B0502040204020203" pitchFamily="34" charset="0"/>
                </a:rPr>
                <a:t>       #GPPB2020</a:t>
              </a:r>
            </a:p>
            <a:p>
              <a:pPr algn="l"/>
              <a:r>
                <a:rPr lang="en-US" sz="1400" dirty="0">
                  <a:solidFill>
                    <a:schemeClr val="bg2">
                      <a:lumMod val="25000"/>
                    </a:schemeClr>
                  </a:solidFill>
                  <a:latin typeface="Segoe UI" panose="020B0502040204020203" pitchFamily="34" charset="0"/>
                  <a:cs typeface="Segoe UI" panose="020B0502040204020203" pitchFamily="34" charset="0"/>
                </a:rPr>
                <a:t>#</a:t>
              </a:r>
              <a:r>
                <a:rPr lang="en-US" sz="1400" dirty="0" err="1">
                  <a:solidFill>
                    <a:schemeClr val="bg2">
                      <a:lumMod val="25000"/>
                    </a:schemeClr>
                  </a:solidFill>
                  <a:latin typeface="Segoe UI" panose="020B0502040204020203" pitchFamily="34" charset="0"/>
                  <a:cs typeface="Segoe UI" panose="020B0502040204020203" pitchFamily="34" charset="0"/>
                </a:rPr>
                <a:t>GlobalPowerPlatformBootcamp</a:t>
              </a:r>
              <a:endParaRPr lang="en-IN" sz="1400" dirty="0">
                <a:solidFill>
                  <a:schemeClr val="bg2">
                    <a:lumMod val="25000"/>
                  </a:schemeClr>
                </a:solidFill>
                <a:latin typeface="Segoe UI" panose="020B0502040204020203" pitchFamily="34" charset="0"/>
                <a:cs typeface="Segoe UI" panose="020B0502040204020203" pitchFamily="34" charset="0"/>
              </a:endParaRPr>
            </a:p>
          </p:txBody>
        </p:sp>
      </p:grpSp>
      <p:cxnSp>
        <p:nvCxnSpPr>
          <p:cNvPr id="20" name="Straight Connector 19">
            <a:extLst>
              <a:ext uri="{FF2B5EF4-FFF2-40B4-BE49-F238E27FC236}">
                <a16:creationId xmlns:a16="http://schemas.microsoft.com/office/drawing/2014/main" id="{8D07A1C6-CCFD-4D76-98BE-EB2C49F29ADD}"/>
              </a:ext>
            </a:extLst>
          </p:cNvPr>
          <p:cNvCxnSpPr/>
          <p:nvPr userDrawn="1"/>
        </p:nvCxnSpPr>
        <p:spPr>
          <a:xfrm>
            <a:off x="2092780" y="6351973"/>
            <a:ext cx="0" cy="50602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693256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5" r:id="rId3"/>
    <p:sldLayoutId id="2147483667" r:id="rId4"/>
    <p:sldLayoutId id="2147483666" r:id="rId5"/>
    <p:sldLayoutId id="2147483664" r:id="rId6"/>
    <p:sldLayoutId id="2147483662" r:id="rId7"/>
    <p:sldLayoutId id="2147483649" r:id="rId8"/>
    <p:sldLayoutId id="2147483650" r:id="rId9"/>
    <p:sldLayoutId id="2147483651"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9" r:id="rId19"/>
    <p:sldLayoutId id="214748367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dev.office.com/devprogram"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docs.microsoft.com/en-us/learn/powerplatfor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ShriPooja_73" TargetMode="External"/><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hyperlink" Target="http://www.linkedin.com/in/pooja-shriwastav" TargetMode="External"/><Relationship Id="rId5" Type="http://schemas.openxmlformats.org/officeDocument/2006/relationships/image" Target="../media/image27.jp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3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350568" y="1143064"/>
            <a:ext cx="11235431" cy="4351338"/>
          </a:xfrm>
        </p:spPr>
        <p:txBody>
          <a:bodyPr>
            <a:normAutofit fontScale="92500" lnSpcReduction="10000"/>
          </a:bodyPr>
          <a:lstStyle/>
          <a:p>
            <a:pPr>
              <a:lnSpc>
                <a:spcPct val="150000"/>
              </a:lnSpc>
            </a:pPr>
            <a:r>
              <a:rPr lang="en-US" dirty="0"/>
              <a:t>Data Analysis Expressions (DAX) is a library of functions and operators that can be combined to build formulas and expressions </a:t>
            </a:r>
          </a:p>
          <a:p>
            <a:pPr>
              <a:lnSpc>
                <a:spcPct val="150000"/>
              </a:lnSpc>
            </a:pPr>
            <a:r>
              <a:rPr lang="en-US" dirty="0"/>
              <a:t>Used in Power BI Desktop, Azure Analysis Services, SQL Server Analysis Services, and Power Pivot in Excel. </a:t>
            </a:r>
          </a:p>
          <a:p>
            <a:pPr>
              <a:lnSpc>
                <a:spcPct val="150000"/>
              </a:lnSpc>
            </a:pPr>
            <a:r>
              <a:rPr lang="en-US" dirty="0"/>
              <a:t>DAX helps you create new information from data already in your model. </a:t>
            </a:r>
          </a:p>
          <a:p>
            <a:pPr>
              <a:lnSpc>
                <a:spcPct val="150000"/>
              </a:lnSpc>
            </a:pPr>
            <a:r>
              <a:rPr lang="en-US" dirty="0"/>
              <a:t>Dynamic functions like aggregations, conversions, and complex mathematical expressions can be created using DAX.</a:t>
            </a:r>
            <a:endParaRPr lang="en-IN" dirty="0"/>
          </a:p>
        </p:txBody>
      </p:sp>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DAX:</a:t>
            </a:r>
            <a:endParaRPr lang="en-IN" sz="2800" b="1" dirty="0">
              <a:solidFill>
                <a:srgbClr val="0070C0"/>
              </a:solidFill>
            </a:endParaRPr>
          </a:p>
        </p:txBody>
      </p:sp>
    </p:spTree>
    <p:extLst>
      <p:ext uri="{BB962C8B-B14F-4D97-AF65-F5344CB8AC3E}">
        <p14:creationId xmlns:p14="http://schemas.microsoft.com/office/powerpoint/2010/main" val="211918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E949AC-8AB3-44F5-9AF4-85ECFF1E9A03}"/>
              </a:ext>
            </a:extLst>
          </p:cNvPr>
          <p:cNvSpPr txBox="1"/>
          <p:nvPr/>
        </p:nvSpPr>
        <p:spPr>
          <a:xfrm>
            <a:off x="350568" y="329747"/>
            <a:ext cx="6484341" cy="523220"/>
          </a:xfrm>
          <a:prstGeom prst="rect">
            <a:avLst/>
          </a:prstGeom>
          <a:noFill/>
        </p:spPr>
        <p:txBody>
          <a:bodyPr wrap="square" rtlCol="0">
            <a:spAutoFit/>
          </a:bodyPr>
          <a:lstStyle/>
          <a:p>
            <a:r>
              <a:rPr lang="en-US" sz="2800" b="1" dirty="0">
                <a:solidFill>
                  <a:srgbClr val="0070C0"/>
                </a:solidFill>
              </a:rPr>
              <a:t>When to choose Power Query over DAX</a:t>
            </a:r>
            <a:endParaRPr lang="en-IN" sz="2800" b="1" dirty="0">
              <a:solidFill>
                <a:srgbClr val="0070C0"/>
              </a:solidFill>
            </a:endParaRPr>
          </a:p>
        </p:txBody>
      </p:sp>
      <p:pic>
        <p:nvPicPr>
          <p:cNvPr id="11" name="Picture 10" descr="A screenshot of a cell phone&#10;&#10;Description automatically generated">
            <a:extLst>
              <a:ext uri="{FF2B5EF4-FFF2-40B4-BE49-F238E27FC236}">
                <a16:creationId xmlns:a16="http://schemas.microsoft.com/office/drawing/2014/main" id="{0FCD027F-7710-4D3C-959B-9A992C6DF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0" y="1276350"/>
            <a:ext cx="6786758" cy="4119562"/>
          </a:xfrm>
          <a:prstGeom prst="rect">
            <a:avLst/>
          </a:prstGeom>
        </p:spPr>
      </p:pic>
    </p:spTree>
    <p:extLst>
      <p:ext uri="{BB962C8B-B14F-4D97-AF65-F5344CB8AC3E}">
        <p14:creationId xmlns:p14="http://schemas.microsoft.com/office/powerpoint/2010/main" val="403982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E949AC-8AB3-44F5-9AF4-85ECFF1E9A03}"/>
              </a:ext>
            </a:extLst>
          </p:cNvPr>
          <p:cNvSpPr txBox="1"/>
          <p:nvPr/>
        </p:nvSpPr>
        <p:spPr>
          <a:xfrm>
            <a:off x="350568" y="329747"/>
            <a:ext cx="7478982" cy="523220"/>
          </a:xfrm>
          <a:prstGeom prst="rect">
            <a:avLst/>
          </a:prstGeom>
          <a:noFill/>
        </p:spPr>
        <p:txBody>
          <a:bodyPr wrap="square" rtlCol="0">
            <a:spAutoFit/>
          </a:bodyPr>
          <a:lstStyle/>
          <a:p>
            <a:r>
              <a:rPr lang="en-US" sz="2800" b="1" dirty="0">
                <a:solidFill>
                  <a:srgbClr val="0070C0"/>
                </a:solidFill>
              </a:rPr>
              <a:t>Complexity of DAX Row and Filter Context</a:t>
            </a:r>
            <a:endParaRPr lang="en-IN" sz="2800" b="1" dirty="0">
              <a:solidFill>
                <a:srgbClr val="0070C0"/>
              </a:solidFill>
            </a:endParaRPr>
          </a:p>
        </p:txBody>
      </p:sp>
      <p:pic>
        <p:nvPicPr>
          <p:cNvPr id="3" name="Picture 2" descr="A picture containing clock&#10;&#10;Description automatically generated">
            <a:extLst>
              <a:ext uri="{FF2B5EF4-FFF2-40B4-BE49-F238E27FC236}">
                <a16:creationId xmlns:a16="http://schemas.microsoft.com/office/drawing/2014/main" id="{EFD15788-F567-42EA-8591-31B721086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984" y="1762125"/>
            <a:ext cx="7474234" cy="3962083"/>
          </a:xfrm>
          <a:prstGeom prst="rect">
            <a:avLst/>
          </a:prstGeom>
        </p:spPr>
      </p:pic>
    </p:spTree>
    <p:extLst>
      <p:ext uri="{BB962C8B-B14F-4D97-AF65-F5344CB8AC3E}">
        <p14:creationId xmlns:p14="http://schemas.microsoft.com/office/powerpoint/2010/main" val="359361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A81-A57B-4148-B284-29276791A88A}"/>
              </a:ext>
            </a:extLst>
          </p:cNvPr>
          <p:cNvSpPr>
            <a:spLocks noGrp="1"/>
          </p:cNvSpPr>
          <p:nvPr>
            <p:ph type="title"/>
          </p:nvPr>
        </p:nvSpPr>
        <p:spPr>
          <a:xfrm>
            <a:off x="584199" y="2305112"/>
            <a:ext cx="10869367" cy="747897"/>
          </a:xfrm>
        </p:spPr>
        <p:txBody>
          <a:bodyPr/>
          <a:lstStyle/>
          <a:p>
            <a:r>
              <a:rPr lang="en-US" sz="5400" dirty="0">
                <a:solidFill>
                  <a:srgbClr val="0070C0"/>
                </a:solidFill>
              </a:rPr>
              <a:t>Import and Direct Query</a:t>
            </a:r>
            <a:endParaRPr lang="en-US" sz="5400" dirty="0"/>
          </a:p>
        </p:txBody>
      </p:sp>
      <p:sp>
        <p:nvSpPr>
          <p:cNvPr id="3" name="Text Placeholder 2">
            <a:extLst>
              <a:ext uri="{FF2B5EF4-FFF2-40B4-BE49-F238E27FC236}">
                <a16:creationId xmlns:a16="http://schemas.microsoft.com/office/drawing/2014/main" id="{5304FD6D-C694-4DD7-BDCB-353535379F87}"/>
              </a:ext>
            </a:extLst>
          </p:cNvPr>
          <p:cNvSpPr>
            <a:spLocks noGrp="1"/>
          </p:cNvSpPr>
          <p:nvPr>
            <p:ph type="body" sz="quarter" idx="12"/>
          </p:nvPr>
        </p:nvSpPr>
        <p:spPr>
          <a:xfrm>
            <a:off x="584199" y="4143938"/>
            <a:ext cx="9021714" cy="1495794"/>
          </a:xfrm>
        </p:spPr>
        <p:txBody>
          <a:bodyPr/>
          <a:lstStyle/>
          <a:p>
            <a:r>
              <a:rPr lang="en-US" dirty="0"/>
              <a:t>Understanding the functionalities of most common methods used for connecting to database</a:t>
            </a:r>
          </a:p>
        </p:txBody>
      </p:sp>
    </p:spTree>
    <p:extLst>
      <p:ext uri="{BB962C8B-B14F-4D97-AF65-F5344CB8AC3E}">
        <p14:creationId xmlns:p14="http://schemas.microsoft.com/office/powerpoint/2010/main" val="225593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Power BI Architecture</a:t>
            </a:r>
            <a:endParaRPr lang="en-IN" sz="2800" b="1" dirty="0">
              <a:solidFill>
                <a:srgbClr val="0070C0"/>
              </a:solidFill>
            </a:endParaRPr>
          </a:p>
        </p:txBody>
      </p:sp>
      <p:pic>
        <p:nvPicPr>
          <p:cNvPr id="7" name="Picture 6" descr="A picture containing screenshot&#10;&#10;Description automatically generated">
            <a:extLst>
              <a:ext uri="{FF2B5EF4-FFF2-40B4-BE49-F238E27FC236}">
                <a16:creationId xmlns:a16="http://schemas.microsoft.com/office/drawing/2014/main" id="{71F2C550-4368-4299-BB74-1E57ADB26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316" y="1118850"/>
            <a:ext cx="6671713" cy="4620299"/>
          </a:xfrm>
          <a:prstGeom prst="rect">
            <a:avLst/>
          </a:prstGeom>
        </p:spPr>
      </p:pic>
    </p:spTree>
    <p:extLst>
      <p:ext uri="{BB962C8B-B14F-4D97-AF65-F5344CB8AC3E}">
        <p14:creationId xmlns:p14="http://schemas.microsoft.com/office/powerpoint/2010/main" val="391458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Connection Types</a:t>
            </a:r>
            <a:endParaRPr lang="en-IN" sz="2800" b="1" dirty="0">
              <a:solidFill>
                <a:srgbClr val="0070C0"/>
              </a:solidFill>
            </a:endParaRPr>
          </a:p>
        </p:txBody>
      </p:sp>
      <p:pic>
        <p:nvPicPr>
          <p:cNvPr id="6" name="Picture 5" descr="A picture containing bird, tree, flower&#10;&#10;Description automatically generated">
            <a:extLst>
              <a:ext uri="{FF2B5EF4-FFF2-40B4-BE49-F238E27FC236}">
                <a16:creationId xmlns:a16="http://schemas.microsoft.com/office/drawing/2014/main" id="{FFACE3CB-D3C9-4AEB-9900-C73F4798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62" y="1374458"/>
            <a:ext cx="8908063" cy="4555973"/>
          </a:xfrm>
          <a:prstGeom prst="rect">
            <a:avLst/>
          </a:prstGeom>
        </p:spPr>
      </p:pic>
    </p:spTree>
    <p:extLst>
      <p:ext uri="{BB962C8B-B14F-4D97-AF65-F5344CB8AC3E}">
        <p14:creationId xmlns:p14="http://schemas.microsoft.com/office/powerpoint/2010/main" val="404467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Import Model:</a:t>
            </a:r>
            <a:endParaRPr lang="en-IN" sz="2800" b="1" dirty="0">
              <a:solidFill>
                <a:srgbClr val="0070C0"/>
              </a:solidFill>
            </a:endParaRPr>
          </a:p>
        </p:txBody>
      </p:sp>
      <p:pic>
        <p:nvPicPr>
          <p:cNvPr id="7" name="Content Placeholder 6" descr="A close up of a map&#10;&#10;Description automatically generated">
            <a:extLst>
              <a:ext uri="{FF2B5EF4-FFF2-40B4-BE49-F238E27FC236}">
                <a16:creationId xmlns:a16="http://schemas.microsoft.com/office/drawing/2014/main" id="{34BB3A44-6FBE-45C7-A0F2-947F8B45CA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4749" y="843731"/>
            <a:ext cx="8202502" cy="4717779"/>
          </a:xfrm>
        </p:spPr>
      </p:pic>
      <p:sp>
        <p:nvSpPr>
          <p:cNvPr id="8" name="TextBox 7">
            <a:extLst>
              <a:ext uri="{FF2B5EF4-FFF2-40B4-BE49-F238E27FC236}">
                <a16:creationId xmlns:a16="http://schemas.microsoft.com/office/drawing/2014/main" id="{1C0A654D-3BC6-40B5-8298-46566E60B9AE}"/>
              </a:ext>
            </a:extLst>
          </p:cNvPr>
          <p:cNvSpPr txBox="1"/>
          <p:nvPr/>
        </p:nvSpPr>
        <p:spPr>
          <a:xfrm>
            <a:off x="8672660" y="5561510"/>
            <a:ext cx="1630837" cy="246221"/>
          </a:xfrm>
          <a:prstGeom prst="rect">
            <a:avLst/>
          </a:prstGeom>
          <a:noFill/>
        </p:spPr>
        <p:txBody>
          <a:bodyPr wrap="square" rtlCol="0">
            <a:spAutoFit/>
          </a:bodyPr>
          <a:lstStyle/>
          <a:p>
            <a:r>
              <a:rPr lang="en-US" sz="1000" dirty="0">
                <a:solidFill>
                  <a:srgbClr val="0070C0"/>
                </a:solidFill>
              </a:rPr>
              <a:t>Image courtesy: Microsoft</a:t>
            </a:r>
            <a:endParaRPr lang="en-IN" sz="1000" dirty="0">
              <a:solidFill>
                <a:srgbClr val="0070C0"/>
              </a:solidFill>
            </a:endParaRPr>
          </a:p>
        </p:txBody>
      </p:sp>
    </p:spTree>
    <p:extLst>
      <p:ext uri="{BB962C8B-B14F-4D97-AF65-F5344CB8AC3E}">
        <p14:creationId xmlns:p14="http://schemas.microsoft.com/office/powerpoint/2010/main" val="256429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350568" y="912502"/>
            <a:ext cx="11235431" cy="4351338"/>
          </a:xfrm>
        </p:spPr>
        <p:txBody>
          <a:bodyPr>
            <a:normAutofit/>
          </a:bodyPr>
          <a:lstStyle/>
          <a:p>
            <a:pPr>
              <a:lnSpc>
                <a:spcPct val="150000"/>
              </a:lnSpc>
            </a:pPr>
            <a:r>
              <a:rPr lang="en-US" sz="2000" dirty="0"/>
              <a:t>Best when data is changing frequently, and reports must reflect the latest data. </a:t>
            </a:r>
          </a:p>
          <a:p>
            <a:pPr>
              <a:lnSpc>
                <a:spcPct val="150000"/>
              </a:lnSpc>
            </a:pPr>
            <a:r>
              <a:rPr lang="en-US" sz="2000" dirty="0"/>
              <a:t>Direct Query is only feasible when the underlying data source can provide interactive queries and can handle the query load that will be generated.</a:t>
            </a:r>
            <a:endParaRPr lang="en-IN" sz="2000" dirty="0"/>
          </a:p>
        </p:txBody>
      </p:sp>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Direct Query Model:</a:t>
            </a:r>
            <a:endParaRPr lang="en-IN" sz="2800" b="1" dirty="0">
              <a:solidFill>
                <a:srgbClr val="0070C0"/>
              </a:solidFill>
            </a:endParaRPr>
          </a:p>
        </p:txBody>
      </p:sp>
      <p:pic>
        <p:nvPicPr>
          <p:cNvPr id="5" name="Picture 4" descr="A close up of a logo&#10;&#10;Description automatically generated">
            <a:extLst>
              <a:ext uri="{FF2B5EF4-FFF2-40B4-BE49-F238E27FC236}">
                <a16:creationId xmlns:a16="http://schemas.microsoft.com/office/drawing/2014/main" id="{14386E85-902B-44B8-B6F0-F142A8EB3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057" y="3262329"/>
            <a:ext cx="7362451" cy="1760754"/>
          </a:xfrm>
          <a:prstGeom prst="rect">
            <a:avLst/>
          </a:prstGeom>
        </p:spPr>
      </p:pic>
      <p:sp>
        <p:nvSpPr>
          <p:cNvPr id="8" name="TextBox 7">
            <a:extLst>
              <a:ext uri="{FF2B5EF4-FFF2-40B4-BE49-F238E27FC236}">
                <a16:creationId xmlns:a16="http://schemas.microsoft.com/office/drawing/2014/main" id="{5E72ECB6-A46A-4302-A764-BABAD447EB59}"/>
              </a:ext>
            </a:extLst>
          </p:cNvPr>
          <p:cNvSpPr txBox="1"/>
          <p:nvPr/>
        </p:nvSpPr>
        <p:spPr>
          <a:xfrm>
            <a:off x="9694160" y="5897996"/>
            <a:ext cx="1630837" cy="246221"/>
          </a:xfrm>
          <a:prstGeom prst="rect">
            <a:avLst/>
          </a:prstGeom>
          <a:noFill/>
        </p:spPr>
        <p:txBody>
          <a:bodyPr wrap="square" rtlCol="0">
            <a:spAutoFit/>
          </a:bodyPr>
          <a:lstStyle/>
          <a:p>
            <a:r>
              <a:rPr lang="en-US" sz="1000" dirty="0">
                <a:solidFill>
                  <a:srgbClr val="0070C0"/>
                </a:solidFill>
              </a:rPr>
              <a:t>Image courtesy: Microsoft</a:t>
            </a:r>
            <a:endParaRPr lang="en-IN" sz="1000" dirty="0">
              <a:solidFill>
                <a:srgbClr val="0070C0"/>
              </a:solidFill>
            </a:endParaRPr>
          </a:p>
        </p:txBody>
      </p:sp>
    </p:spTree>
    <p:extLst>
      <p:ext uri="{BB962C8B-B14F-4D97-AF65-F5344CB8AC3E}">
        <p14:creationId xmlns:p14="http://schemas.microsoft.com/office/powerpoint/2010/main" val="72063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350568" y="1118572"/>
            <a:ext cx="11235431" cy="4886302"/>
          </a:xfrm>
        </p:spPr>
        <p:txBody>
          <a:bodyPr>
            <a:normAutofit/>
          </a:bodyPr>
          <a:lstStyle/>
          <a:p>
            <a:pPr>
              <a:lnSpc>
                <a:spcPct val="150000"/>
              </a:lnSpc>
            </a:pPr>
            <a:r>
              <a:rPr lang="en-US" dirty="0"/>
              <a:t>Cannot merge, split columns</a:t>
            </a:r>
          </a:p>
          <a:p>
            <a:pPr>
              <a:lnSpc>
                <a:spcPct val="150000"/>
              </a:lnSpc>
            </a:pPr>
            <a:r>
              <a:rPr lang="en-US" dirty="0"/>
              <a:t>No Q&amp;A for Direct Query</a:t>
            </a:r>
          </a:p>
          <a:p>
            <a:pPr>
              <a:lnSpc>
                <a:spcPct val="150000"/>
              </a:lnSpc>
            </a:pPr>
            <a:r>
              <a:rPr lang="en-IN" dirty="0"/>
              <a:t>Cannot create calculated columns in report view</a:t>
            </a:r>
          </a:p>
          <a:p>
            <a:pPr>
              <a:lnSpc>
                <a:spcPct val="150000"/>
              </a:lnSpc>
            </a:pPr>
            <a:r>
              <a:rPr lang="en-IN" dirty="0"/>
              <a:t>Not much options available for data transformation</a:t>
            </a:r>
          </a:p>
          <a:p>
            <a:pPr>
              <a:lnSpc>
                <a:spcPct val="150000"/>
              </a:lnSpc>
            </a:pPr>
            <a:r>
              <a:rPr lang="en-IN" dirty="0"/>
              <a:t>Need to make needed changes in the data source directly</a:t>
            </a:r>
          </a:p>
        </p:txBody>
      </p:sp>
      <p:sp>
        <p:nvSpPr>
          <p:cNvPr id="4" name="TextBox 3">
            <a:extLst>
              <a:ext uri="{FF2B5EF4-FFF2-40B4-BE49-F238E27FC236}">
                <a16:creationId xmlns:a16="http://schemas.microsoft.com/office/drawing/2014/main" id="{E5E949AC-8AB3-44F5-9AF4-85ECFF1E9A03}"/>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Limitations to Direct Query:</a:t>
            </a:r>
            <a:endParaRPr lang="en-IN" sz="2800" b="1" dirty="0">
              <a:solidFill>
                <a:srgbClr val="0070C0"/>
              </a:solidFill>
            </a:endParaRPr>
          </a:p>
        </p:txBody>
      </p:sp>
    </p:spTree>
    <p:extLst>
      <p:ext uri="{BB962C8B-B14F-4D97-AF65-F5344CB8AC3E}">
        <p14:creationId xmlns:p14="http://schemas.microsoft.com/office/powerpoint/2010/main" val="346141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A81-A57B-4148-B284-29276791A88A}"/>
              </a:ext>
            </a:extLst>
          </p:cNvPr>
          <p:cNvSpPr>
            <a:spLocks noGrp="1"/>
          </p:cNvSpPr>
          <p:nvPr>
            <p:ph type="title"/>
          </p:nvPr>
        </p:nvSpPr>
        <p:spPr>
          <a:xfrm>
            <a:off x="584199" y="1557215"/>
            <a:ext cx="10869367" cy="1495794"/>
          </a:xfrm>
        </p:spPr>
        <p:txBody>
          <a:bodyPr/>
          <a:lstStyle/>
          <a:p>
            <a:r>
              <a:rPr lang="en-US" sz="5400" dirty="0">
                <a:solidFill>
                  <a:srgbClr val="0070C0"/>
                </a:solidFill>
              </a:rPr>
              <a:t>Best practices for data transformation</a:t>
            </a:r>
            <a:endParaRPr lang="en-US" sz="5400" dirty="0"/>
          </a:p>
        </p:txBody>
      </p:sp>
      <p:sp>
        <p:nvSpPr>
          <p:cNvPr id="3" name="Text Placeholder 2">
            <a:extLst>
              <a:ext uri="{FF2B5EF4-FFF2-40B4-BE49-F238E27FC236}">
                <a16:creationId xmlns:a16="http://schemas.microsoft.com/office/drawing/2014/main" id="{5304FD6D-C694-4DD7-BDCB-353535379F87}"/>
              </a:ext>
            </a:extLst>
          </p:cNvPr>
          <p:cNvSpPr>
            <a:spLocks noGrp="1"/>
          </p:cNvSpPr>
          <p:nvPr>
            <p:ph type="body" sz="quarter" idx="12"/>
          </p:nvPr>
        </p:nvSpPr>
        <p:spPr>
          <a:xfrm>
            <a:off x="584199" y="4143938"/>
            <a:ext cx="9021714" cy="1495794"/>
          </a:xfrm>
        </p:spPr>
        <p:txBody>
          <a:bodyPr/>
          <a:lstStyle/>
          <a:p>
            <a:r>
              <a:rPr lang="en-US" dirty="0"/>
              <a:t>Implementing these practices for efficient and easy-to-understand Power BI reports and data models</a:t>
            </a:r>
          </a:p>
        </p:txBody>
      </p:sp>
    </p:spTree>
    <p:extLst>
      <p:ext uri="{BB962C8B-B14F-4D97-AF65-F5344CB8AC3E}">
        <p14:creationId xmlns:p14="http://schemas.microsoft.com/office/powerpoint/2010/main" val="268533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84C-0EDA-4538-AA83-58F062B1EAB6}"/>
              </a:ext>
            </a:extLst>
          </p:cNvPr>
          <p:cNvSpPr>
            <a:spLocks noGrp="1"/>
          </p:cNvSpPr>
          <p:nvPr>
            <p:ph type="title"/>
          </p:nvPr>
        </p:nvSpPr>
        <p:spPr>
          <a:xfrm>
            <a:off x="584200" y="196575"/>
            <a:ext cx="6438769" cy="2243691"/>
          </a:xfrm>
        </p:spPr>
        <p:txBody>
          <a:bodyPr/>
          <a:lstStyle/>
          <a:p>
            <a:r>
              <a:rPr lang="en-US" sz="5400" dirty="0">
                <a:solidFill>
                  <a:srgbClr val="0070C0"/>
                </a:solidFill>
              </a:rPr>
              <a:t>Power Query, DAX, and Data Modelling Best Practices</a:t>
            </a:r>
            <a:endParaRPr lang="en-US" sz="5400" dirty="0">
              <a:solidFill>
                <a:srgbClr val="DD6032"/>
              </a:solidFill>
            </a:endParaRPr>
          </a:p>
        </p:txBody>
      </p:sp>
      <p:sp>
        <p:nvSpPr>
          <p:cNvPr id="3" name="Text Placeholder 2">
            <a:extLst>
              <a:ext uri="{FF2B5EF4-FFF2-40B4-BE49-F238E27FC236}">
                <a16:creationId xmlns:a16="http://schemas.microsoft.com/office/drawing/2014/main" id="{F0B8060D-FBAC-4142-A533-1A824D99F18F}"/>
              </a:ext>
            </a:extLst>
          </p:cNvPr>
          <p:cNvSpPr>
            <a:spLocks noGrp="1"/>
          </p:cNvSpPr>
          <p:nvPr>
            <p:ph type="body" sz="quarter" idx="12"/>
          </p:nvPr>
        </p:nvSpPr>
        <p:spPr>
          <a:xfrm>
            <a:off x="585787" y="4634551"/>
            <a:ext cx="5510213" cy="997196"/>
          </a:xfrm>
        </p:spPr>
        <p:txBody>
          <a:bodyPr/>
          <a:lstStyle/>
          <a:p>
            <a:r>
              <a:rPr lang="en-US" dirty="0"/>
              <a:t>Thabor Walbeek &amp;</a:t>
            </a:r>
          </a:p>
          <a:p>
            <a:r>
              <a:rPr lang="en-US" dirty="0"/>
              <a:t>Pooja Shriwastav</a:t>
            </a:r>
          </a:p>
        </p:txBody>
      </p:sp>
    </p:spTree>
    <p:extLst>
      <p:ext uri="{BB962C8B-B14F-4D97-AF65-F5344CB8AC3E}">
        <p14:creationId xmlns:p14="http://schemas.microsoft.com/office/powerpoint/2010/main" val="395921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 background&#10;&#10;Description automatically generated">
            <a:extLst>
              <a:ext uri="{FF2B5EF4-FFF2-40B4-BE49-F238E27FC236}">
                <a16:creationId xmlns:a16="http://schemas.microsoft.com/office/drawing/2014/main" id="{7123609F-732F-410E-B22D-111371552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151" y="190500"/>
            <a:ext cx="5617949" cy="5589831"/>
          </a:xfrm>
          <a:prstGeom prst="rect">
            <a:avLst/>
          </a:prstGeom>
        </p:spPr>
      </p:pic>
    </p:spTree>
    <p:extLst>
      <p:ext uri="{BB962C8B-B14F-4D97-AF65-F5344CB8AC3E}">
        <p14:creationId xmlns:p14="http://schemas.microsoft.com/office/powerpoint/2010/main" val="893571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478285" y="722647"/>
            <a:ext cx="11201526" cy="5225666"/>
          </a:xfrm>
        </p:spPr>
        <p:txBody>
          <a:bodyPr>
            <a:normAutofit/>
          </a:bodyPr>
          <a:lstStyle/>
          <a:p>
            <a:pPr marL="285750" indent="-285750">
              <a:lnSpc>
                <a:spcPct val="150000"/>
              </a:lnSpc>
            </a:pPr>
            <a:r>
              <a:rPr lang="en-US" dirty="0"/>
              <a:t>Keep the tables short and crisp.</a:t>
            </a:r>
          </a:p>
          <a:p>
            <a:pPr marL="285750" indent="-285750">
              <a:lnSpc>
                <a:spcPct val="150000"/>
              </a:lnSpc>
            </a:pPr>
            <a:r>
              <a:rPr lang="en-US" dirty="0"/>
              <a:t>Disable load of the merged source tables.</a:t>
            </a:r>
          </a:p>
          <a:p>
            <a:pPr marL="285750" indent="-285750">
              <a:lnSpc>
                <a:spcPct val="150000"/>
              </a:lnSpc>
            </a:pPr>
            <a:r>
              <a:rPr lang="en-US" dirty="0"/>
              <a:t>Avoid Many-to-many / bidirectional relationships.</a:t>
            </a:r>
          </a:p>
          <a:p>
            <a:pPr marL="285750" indent="-285750">
              <a:lnSpc>
                <a:spcPct val="150000"/>
              </a:lnSpc>
            </a:pPr>
            <a:r>
              <a:rPr lang="en-US" dirty="0"/>
              <a:t>Combine the tables with one-to-one relationship.</a:t>
            </a:r>
            <a:endParaRPr lang="en-IN" dirty="0"/>
          </a:p>
          <a:p>
            <a:pPr marL="285750" indent="-285750">
              <a:lnSpc>
                <a:spcPct val="150000"/>
              </a:lnSpc>
            </a:pPr>
            <a:r>
              <a:rPr lang="en-IN" dirty="0"/>
              <a:t>Smaller models achieve faster data refresh, resulting in lower latency, higher dataset refresh throughput, and less pressure on source system and capacity resources.</a:t>
            </a:r>
          </a:p>
        </p:txBody>
      </p:sp>
    </p:spTree>
    <p:extLst>
      <p:ext uri="{BB962C8B-B14F-4D97-AF65-F5344CB8AC3E}">
        <p14:creationId xmlns:p14="http://schemas.microsoft.com/office/powerpoint/2010/main" val="54270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350568" y="725864"/>
            <a:ext cx="10895609" cy="4744046"/>
          </a:xfrm>
        </p:spPr>
        <p:txBody>
          <a:bodyPr>
            <a:normAutofit lnSpcReduction="10000"/>
          </a:bodyPr>
          <a:lstStyle/>
          <a:p>
            <a:pPr>
              <a:lnSpc>
                <a:spcPct val="150000"/>
              </a:lnSpc>
            </a:pPr>
            <a:r>
              <a:rPr lang="en-US" dirty="0"/>
              <a:t>Only use DAX Calculated Columns when it’s not possible to create it using Power Query. </a:t>
            </a:r>
          </a:p>
          <a:p>
            <a:pPr>
              <a:lnSpc>
                <a:spcPct val="150000"/>
              </a:lnSpc>
            </a:pPr>
            <a:r>
              <a:rPr lang="en-US" dirty="0"/>
              <a:t>This improves clarity and manageability of your report as transformations are located where you expect them. </a:t>
            </a:r>
          </a:p>
          <a:p>
            <a:pPr>
              <a:lnSpc>
                <a:spcPct val="150000"/>
              </a:lnSpc>
            </a:pPr>
            <a:r>
              <a:rPr lang="en-US" dirty="0"/>
              <a:t>Improves query speed of the model and reduces refresh duration. </a:t>
            </a:r>
          </a:p>
          <a:p>
            <a:pPr>
              <a:lnSpc>
                <a:spcPct val="150000"/>
              </a:lnSpc>
            </a:pPr>
            <a:r>
              <a:rPr lang="en-US" dirty="0"/>
              <a:t>Using Power Query for data transformations is always the preferred way.</a:t>
            </a:r>
          </a:p>
        </p:txBody>
      </p:sp>
    </p:spTree>
    <p:extLst>
      <p:ext uri="{BB962C8B-B14F-4D97-AF65-F5344CB8AC3E}">
        <p14:creationId xmlns:p14="http://schemas.microsoft.com/office/powerpoint/2010/main" val="412429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85216" y="1872413"/>
            <a:ext cx="6400800" cy="1661993"/>
          </a:xfrm>
        </p:spPr>
        <p:txBody>
          <a:bodyPr/>
          <a:lstStyle/>
          <a:p>
            <a:r>
              <a:rPr lang="en-US" dirty="0"/>
              <a:t>From Scratch to Smash!</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a:xfrm>
            <a:off x="585216" y="3962400"/>
            <a:ext cx="11235996" cy="1495794"/>
          </a:xfrm>
        </p:spPr>
        <p:txBody>
          <a:bodyPr/>
          <a:lstStyle/>
          <a:p>
            <a:r>
              <a:rPr lang="en-US" dirty="0"/>
              <a:t>A walkthrough data modelling and transformations to see the difference of implementing best practices to get awesome Power BI reports.</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8172-07AC-4E83-B46C-6913267D5935}"/>
              </a:ext>
            </a:extLst>
          </p:cNvPr>
          <p:cNvSpPr>
            <a:spLocks noGrp="1"/>
          </p:cNvSpPr>
          <p:nvPr>
            <p:ph type="title"/>
          </p:nvPr>
        </p:nvSpPr>
        <p:spPr>
          <a:xfrm>
            <a:off x="491971" y="288135"/>
            <a:ext cx="10515600" cy="975057"/>
          </a:xfrm>
          <a:effectLst>
            <a:outerShdw blurRad="50800" dist="38100" dir="2700000" algn="tl" rotWithShape="0">
              <a:prstClr val="black">
                <a:alpha val="40000"/>
              </a:prstClr>
            </a:outerShdw>
          </a:effectLst>
        </p:spPr>
        <p:txBody>
          <a:bodyPr>
            <a:normAutofit/>
          </a:bodyPr>
          <a:lstStyle/>
          <a:p>
            <a:r>
              <a:rPr lang="en-US" sz="6000" dirty="0">
                <a:solidFill>
                  <a:srgbClr val="0A6EB8"/>
                </a:solidFill>
              </a:rPr>
              <a:t>Time to grab a Goodie</a:t>
            </a:r>
          </a:p>
        </p:txBody>
      </p:sp>
      <p:sp>
        <p:nvSpPr>
          <p:cNvPr id="6" name="Rectangle 5">
            <a:extLst>
              <a:ext uri="{FF2B5EF4-FFF2-40B4-BE49-F238E27FC236}">
                <a16:creationId xmlns:a16="http://schemas.microsoft.com/office/drawing/2014/main" id="{CF4E64C3-549E-4937-8FA3-4F8D6C5EDA0C}"/>
              </a:ext>
            </a:extLst>
          </p:cNvPr>
          <p:cNvSpPr/>
          <p:nvPr/>
        </p:nvSpPr>
        <p:spPr>
          <a:xfrm>
            <a:off x="491971" y="1469475"/>
            <a:ext cx="11125200" cy="1569660"/>
          </a:xfrm>
          <a:prstGeom prst="rect">
            <a:avLst/>
          </a:prstGeom>
        </p:spPr>
        <p:txBody>
          <a:bodyPr wrap="square">
            <a:spAutoFit/>
          </a:bodyPr>
          <a:lstStyle/>
          <a:p>
            <a:r>
              <a:rPr lang="en-US" sz="4800" b="1" dirty="0">
                <a:latin typeface="Segoe UI Semibold" panose="020B0702040204020203" pitchFamily="34" charset="0"/>
                <a:cs typeface="Segoe UI Semibold" panose="020B0702040204020203" pitchFamily="34" charset="0"/>
              </a:rPr>
              <a:t>What are the two main types of data modelling schemas?</a:t>
            </a:r>
          </a:p>
        </p:txBody>
      </p:sp>
      <p:sp>
        <p:nvSpPr>
          <p:cNvPr id="7" name="Rectangle 6">
            <a:extLst>
              <a:ext uri="{FF2B5EF4-FFF2-40B4-BE49-F238E27FC236}">
                <a16:creationId xmlns:a16="http://schemas.microsoft.com/office/drawing/2014/main" id="{278E8F4B-3AA2-4736-9263-D0AA462F2D84}"/>
              </a:ext>
            </a:extLst>
          </p:cNvPr>
          <p:cNvSpPr/>
          <p:nvPr/>
        </p:nvSpPr>
        <p:spPr>
          <a:xfrm>
            <a:off x="491971" y="3418007"/>
            <a:ext cx="11208798" cy="1569660"/>
          </a:xfrm>
          <a:prstGeom prst="rect">
            <a:avLst/>
          </a:prstGeom>
        </p:spPr>
        <p:txBody>
          <a:bodyPr wrap="square">
            <a:spAutoFit/>
          </a:bodyPr>
          <a:lstStyle/>
          <a:p>
            <a:endParaRPr lang="en-US" sz="2400" b="1" dirty="0">
              <a:solidFill>
                <a:srgbClr val="222222"/>
              </a:solidFill>
              <a:latin typeface="Segoe UI Light" panose="020B0502040204020203" pitchFamily="34" charset="0"/>
              <a:cs typeface="Segoe UI Light" panose="020B0502040204020203" pitchFamily="34" charset="0"/>
            </a:endParaRPr>
          </a:p>
          <a:p>
            <a:r>
              <a:rPr lang="en-US" sz="2400" b="1" dirty="0">
                <a:solidFill>
                  <a:srgbClr val="222222"/>
                </a:solidFill>
                <a:latin typeface="Segoe UI Light" panose="020B0502040204020203" pitchFamily="34" charset="0"/>
                <a:cs typeface="Segoe UI Light" panose="020B0502040204020203" pitchFamily="34" charset="0"/>
              </a:rPr>
              <a:t>Answer: 1. Star Schema</a:t>
            </a:r>
          </a:p>
          <a:p>
            <a:r>
              <a:rPr lang="en-US" sz="2400" b="1" dirty="0">
                <a:solidFill>
                  <a:srgbClr val="222222"/>
                </a:solidFill>
                <a:latin typeface="Segoe UI Light" panose="020B0502040204020203" pitchFamily="34" charset="0"/>
                <a:cs typeface="Segoe UI Light" panose="020B0502040204020203" pitchFamily="34" charset="0"/>
              </a:rPr>
              <a:t>	  2. Snowflake Schema</a:t>
            </a:r>
          </a:p>
          <a:p>
            <a:pPr marL="285750" indent="-285750">
              <a:buFont typeface="Arial" panose="020B0604020202020204" pitchFamily="34" charset="0"/>
              <a:buChar char="•"/>
            </a:pPr>
            <a:endParaRPr lang="en-US" sz="2400" b="1" dirty="0">
              <a:latin typeface="Segoe UI Light" panose="020B0502040204020203" pitchFamily="34" charset="0"/>
              <a:cs typeface="Segoe UI Light" panose="020B0502040204020203" pitchFamily="34" charset="0"/>
            </a:endParaRPr>
          </a:p>
        </p:txBody>
      </p:sp>
      <p:pic>
        <p:nvPicPr>
          <p:cNvPr id="8" name="Picture 7" descr="A close up of a logo&#10;&#10;Description automatically generated">
            <a:extLst>
              <a:ext uri="{FF2B5EF4-FFF2-40B4-BE49-F238E27FC236}">
                <a16:creationId xmlns:a16="http://schemas.microsoft.com/office/drawing/2014/main" id="{E9AB189B-EAD0-42F9-AAF5-7B4782C1C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956" y="4202837"/>
            <a:ext cx="2739535" cy="1971966"/>
          </a:xfrm>
          <a:prstGeom prst="rect">
            <a:avLst/>
          </a:prstGeom>
        </p:spPr>
      </p:pic>
    </p:spTree>
    <p:extLst>
      <p:ext uri="{BB962C8B-B14F-4D97-AF65-F5344CB8AC3E}">
        <p14:creationId xmlns:p14="http://schemas.microsoft.com/office/powerpoint/2010/main" val="34654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8172-07AC-4E83-B46C-6913267D5935}"/>
              </a:ext>
            </a:extLst>
          </p:cNvPr>
          <p:cNvSpPr>
            <a:spLocks noGrp="1"/>
          </p:cNvSpPr>
          <p:nvPr>
            <p:ph type="title"/>
          </p:nvPr>
        </p:nvSpPr>
        <p:spPr>
          <a:xfrm>
            <a:off x="491971" y="288136"/>
            <a:ext cx="10515600" cy="993910"/>
          </a:xfrm>
          <a:effectLst>
            <a:outerShdw blurRad="50800" dist="38100" dir="2700000" algn="tl" rotWithShape="0">
              <a:prstClr val="black">
                <a:alpha val="40000"/>
              </a:prstClr>
            </a:outerShdw>
          </a:effectLst>
        </p:spPr>
        <p:txBody>
          <a:bodyPr>
            <a:normAutofit/>
          </a:bodyPr>
          <a:lstStyle/>
          <a:p>
            <a:r>
              <a:rPr lang="en-US" sz="6000" dirty="0">
                <a:solidFill>
                  <a:srgbClr val="0A6EB8"/>
                </a:solidFill>
              </a:rPr>
              <a:t>Time to grab a Goodie</a:t>
            </a:r>
          </a:p>
        </p:txBody>
      </p:sp>
      <p:sp>
        <p:nvSpPr>
          <p:cNvPr id="6" name="Rectangle 5">
            <a:extLst>
              <a:ext uri="{FF2B5EF4-FFF2-40B4-BE49-F238E27FC236}">
                <a16:creationId xmlns:a16="http://schemas.microsoft.com/office/drawing/2014/main" id="{CF4E64C3-549E-4937-8FA3-4F8D6C5EDA0C}"/>
              </a:ext>
            </a:extLst>
          </p:cNvPr>
          <p:cNvSpPr/>
          <p:nvPr/>
        </p:nvSpPr>
        <p:spPr>
          <a:xfrm>
            <a:off x="491971" y="1774460"/>
            <a:ext cx="11125200" cy="830997"/>
          </a:xfrm>
          <a:prstGeom prst="rect">
            <a:avLst/>
          </a:prstGeom>
        </p:spPr>
        <p:txBody>
          <a:bodyPr wrap="square">
            <a:spAutoFit/>
          </a:bodyPr>
          <a:lstStyle/>
          <a:p>
            <a:r>
              <a:rPr lang="en-US" sz="4800" b="1" dirty="0">
                <a:latin typeface="Segoe UI Semibold" panose="020B0702040204020203" pitchFamily="34" charset="0"/>
                <a:cs typeface="Segoe UI Semibold" panose="020B0702040204020203" pitchFamily="34" charset="0"/>
              </a:rPr>
              <a:t>Why do we do Data Transformations?</a:t>
            </a:r>
          </a:p>
        </p:txBody>
      </p:sp>
      <p:sp>
        <p:nvSpPr>
          <p:cNvPr id="7" name="Rectangle 6">
            <a:extLst>
              <a:ext uri="{FF2B5EF4-FFF2-40B4-BE49-F238E27FC236}">
                <a16:creationId xmlns:a16="http://schemas.microsoft.com/office/drawing/2014/main" id="{278E8F4B-3AA2-4736-9263-D0AA462F2D84}"/>
              </a:ext>
            </a:extLst>
          </p:cNvPr>
          <p:cNvSpPr/>
          <p:nvPr/>
        </p:nvSpPr>
        <p:spPr>
          <a:xfrm>
            <a:off x="491971" y="3211724"/>
            <a:ext cx="11208798" cy="461665"/>
          </a:xfrm>
          <a:prstGeom prst="rect">
            <a:avLst/>
          </a:prstGeom>
        </p:spPr>
        <p:txBody>
          <a:bodyPr wrap="square">
            <a:spAutoFit/>
          </a:bodyPr>
          <a:lstStyle/>
          <a:p>
            <a:r>
              <a:rPr lang="en-US" sz="2400" b="1" dirty="0">
                <a:solidFill>
                  <a:srgbClr val="222222"/>
                </a:solidFill>
                <a:latin typeface="Segoe UI Light" panose="020B0502040204020203" pitchFamily="34" charset="0"/>
                <a:cs typeface="Segoe UI Light" panose="020B0502040204020203" pitchFamily="34" charset="0"/>
              </a:rPr>
              <a:t>Answer:</a:t>
            </a:r>
            <a:endParaRPr lang="en-US" sz="2400" b="1" dirty="0">
              <a:latin typeface="Segoe UI Light" panose="020B0502040204020203" pitchFamily="34" charset="0"/>
              <a:cs typeface="Segoe UI Light" panose="020B0502040204020203" pitchFamily="34" charset="0"/>
            </a:endParaRPr>
          </a:p>
        </p:txBody>
      </p:sp>
      <p:pic>
        <p:nvPicPr>
          <p:cNvPr id="8" name="Picture 7" descr="A close up of a logo&#10;&#10;Description automatically generated">
            <a:extLst>
              <a:ext uri="{FF2B5EF4-FFF2-40B4-BE49-F238E27FC236}">
                <a16:creationId xmlns:a16="http://schemas.microsoft.com/office/drawing/2014/main" id="{E9AB189B-EAD0-42F9-AAF5-7B4782C1C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956" y="4202837"/>
            <a:ext cx="2739535" cy="1971966"/>
          </a:xfrm>
          <a:prstGeom prst="rect">
            <a:avLst/>
          </a:prstGeom>
        </p:spPr>
      </p:pic>
    </p:spTree>
    <p:extLst>
      <p:ext uri="{BB962C8B-B14F-4D97-AF65-F5344CB8AC3E}">
        <p14:creationId xmlns:p14="http://schemas.microsoft.com/office/powerpoint/2010/main" val="23819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55995" y="3526771"/>
            <a:ext cx="7454643" cy="1126047"/>
          </a:xfrm>
        </p:spPr>
        <p:txBody>
          <a:bodyPr/>
          <a:lstStyle/>
          <a:p>
            <a:r>
              <a:rPr lang="en-US" b="1"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55995" y="4437825"/>
            <a:ext cx="6034575"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470349-4183-4979-ABF3-DA3787D2C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335" y="501064"/>
            <a:ext cx="2567855" cy="2672181"/>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1E3DAA-E7DE-4604-8F6A-AC44843750AE}"/>
              </a:ext>
            </a:extLst>
          </p:cNvPr>
          <p:cNvSpPr/>
          <p:nvPr/>
        </p:nvSpPr>
        <p:spPr bwMode="auto">
          <a:xfrm>
            <a:off x="1" y="974"/>
            <a:ext cx="12192000" cy="6257784"/>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55995" y="882283"/>
            <a:ext cx="7454643" cy="910120"/>
          </a:xfrm>
        </p:spPr>
        <p:txBody>
          <a:bodyPr/>
          <a:lstStyle/>
          <a:p>
            <a:r>
              <a:rPr lang="en-US" dirty="0"/>
              <a:t>Call to action</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55995" y="2920584"/>
            <a:ext cx="44821" cy="1344637"/>
          </a:xfrm>
          <a:prstGeom prst="rect">
            <a:avLst/>
          </a:prstGeom>
          <a:solidFill>
            <a:srgbClr val="0070C0"/>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rgbClr val="0070C0"/>
                </a:solidFill>
                <a:latin typeface="Segoe UI Semilight" panose="020B0402040204020203" pitchFamily="34" charset="0"/>
                <a:cs typeface="Segoe UI Semilight" panose="020B0402040204020203" pitchFamily="34" charset="0"/>
                <a:hlinkClick r:id="rId3"/>
              </a:rPr>
              <a:t>https://dev.office.com/devprogram</a:t>
            </a:r>
            <a:r>
              <a:rPr lang="en-US" sz="2353" dirty="0">
                <a:solidFill>
                  <a:srgbClr val="0070C0"/>
                </a:solidFill>
                <a:latin typeface="Segoe UI Semilight" panose="020B0402040204020203" pitchFamily="34" charset="0"/>
                <a:cs typeface="Segoe UI Semilight" panose="020B0402040204020203" pitchFamily="34" charset="0"/>
              </a:rPr>
              <a:t>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55995" y="4434970"/>
            <a:ext cx="44821" cy="717140"/>
          </a:xfrm>
          <a:prstGeom prst="rect">
            <a:avLst/>
          </a:prstGeom>
          <a:solidFill>
            <a:srgbClr val="0070C0"/>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Build applications on Power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55995" y="5321858"/>
            <a:ext cx="44821" cy="717140"/>
          </a:xfrm>
          <a:prstGeom prst="rect">
            <a:avLst/>
          </a:prstGeom>
          <a:solidFill>
            <a:srgbClr val="0070C0"/>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Attend local community events to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continue learning on Power Platform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55995" y="1936174"/>
            <a:ext cx="44821" cy="814661"/>
          </a:xfrm>
          <a:prstGeom prst="rect">
            <a:avLst/>
          </a:prstGeom>
          <a:solidFill>
            <a:srgbClr val="0070C0"/>
          </a:solidFill>
        </p:spPr>
        <p:txBody>
          <a:bodyPr wrap="none" lIns="448212" anchor="ctr" anchorCtr="0">
            <a:noAutofit/>
          </a:bodyPr>
          <a:lstStyle/>
          <a:p>
            <a:pPr marL="0" lvl="1">
              <a:spcBef>
                <a:spcPts val="2941"/>
              </a:spcBef>
            </a:pPr>
            <a:r>
              <a:rPr lang="en-US" sz="2353" dirty="0">
                <a:solidFill>
                  <a:schemeClr val="tx2"/>
                </a:solidFill>
                <a:latin typeface="Segoe UI Semilight" panose="020B0402040204020203" pitchFamily="34" charset="0"/>
                <a:cs typeface="Segoe UI Semilight" panose="020B0402040204020203" pitchFamily="34" charset="0"/>
              </a:rPr>
              <a:t>Start a Power Platform learning path at </a:t>
            </a:r>
            <a:br>
              <a:rPr lang="en-US" sz="2353" dirty="0">
                <a:solidFill>
                  <a:schemeClr val="tx2"/>
                </a:solidFill>
                <a:latin typeface="Segoe UI Semilight" panose="020B0402040204020203" pitchFamily="34" charset="0"/>
                <a:cs typeface="Segoe UI Semilight" panose="020B0402040204020203" pitchFamily="34" charset="0"/>
              </a:rPr>
            </a:br>
            <a:r>
              <a:rPr lang="en-IN" sz="2353" u="sng" dirty="0">
                <a:hlinkClick r:id="rId4"/>
              </a:rPr>
              <a:t>https://docs.microsoft.com/en-us/learn/powerplatform/</a:t>
            </a:r>
            <a:endParaRPr lang="en-US" sz="2353" dirty="0">
              <a:solidFill>
                <a:schemeClr val="tx2"/>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355991B-17F4-40D7-B1CA-55A4AD03B46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6800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chemeClr val="accent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Thabor Walbeek</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866648"/>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Data Fanatic</a:t>
            </a:r>
          </a:p>
          <a:p>
            <a:pPr>
              <a:lnSpc>
                <a:spcPts val="3200"/>
              </a:lnSpc>
            </a:pPr>
            <a:r>
              <a:rPr lang="en-US" sz="2133" dirty="0">
                <a:solidFill>
                  <a:schemeClr val="bg2">
                    <a:lumMod val="50000"/>
                  </a:schemeClr>
                </a:solidFill>
                <a:latin typeface="Proxima Nova" panose="02000506030000020004" pitchFamily="50" charset="0"/>
                <a:ea typeface="Roboto Light" panose="02000000000000000000" pitchFamily="2" charset="0"/>
                <a:cs typeface="Roboto Light"/>
              </a:rPr>
              <a:t>Everything Data</a:t>
            </a:r>
          </a:p>
        </p:txBody>
      </p:sp>
      <p:pic>
        <p:nvPicPr>
          <p:cNvPr id="22" name="Picture 21">
            <a:extLst>
              <a:ext uri="{FF2B5EF4-FFF2-40B4-BE49-F238E27FC236}">
                <a16:creationId xmlns:a16="http://schemas.microsoft.com/office/drawing/2014/main" id="{F6D5EBD7-3C85-432A-8040-DD5D74938E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2184" y="795245"/>
            <a:ext cx="2051870" cy="2051870"/>
          </a:xfrm>
          <a:prstGeom prst="rect">
            <a:avLst/>
          </a:prstGeom>
        </p:spPr>
      </p:pic>
      <p:grpSp>
        <p:nvGrpSpPr>
          <p:cNvPr id="2" name="Group 1">
            <a:extLst>
              <a:ext uri="{FF2B5EF4-FFF2-40B4-BE49-F238E27FC236}">
                <a16:creationId xmlns:a16="http://schemas.microsoft.com/office/drawing/2014/main" id="{7CA7AE54-54B3-4D27-9B80-0860B35F3C33}"/>
              </a:ext>
            </a:extLst>
          </p:cNvPr>
          <p:cNvGrpSpPr/>
          <p:nvPr/>
        </p:nvGrpSpPr>
        <p:grpSpPr>
          <a:xfrm>
            <a:off x="7923941" y="3429005"/>
            <a:ext cx="4575819" cy="2583196"/>
            <a:chOff x="7444546" y="3361455"/>
            <a:chExt cx="4661623" cy="2583196"/>
          </a:xfrm>
        </p:grpSpPr>
        <p:grpSp>
          <p:nvGrpSpPr>
            <p:cNvPr id="28" name="Group 27">
              <a:extLst>
                <a:ext uri="{FF2B5EF4-FFF2-40B4-BE49-F238E27FC236}">
                  <a16:creationId xmlns:a16="http://schemas.microsoft.com/office/drawing/2014/main" id="{5CE868E0-0309-4AEE-9EDD-8ED638BBB556}"/>
                </a:ext>
              </a:extLst>
            </p:cNvPr>
            <p:cNvGrpSpPr/>
            <p:nvPr/>
          </p:nvGrpSpPr>
          <p:grpSpPr>
            <a:xfrm>
              <a:off x="7547056" y="4584109"/>
              <a:ext cx="4078456" cy="423252"/>
              <a:chOff x="5062155" y="2189314"/>
              <a:chExt cx="2389834" cy="340815"/>
            </a:xfrm>
          </p:grpSpPr>
          <p:grpSp>
            <p:nvGrpSpPr>
              <p:cNvPr id="41" name="Group 40">
                <a:extLst>
                  <a:ext uri="{FF2B5EF4-FFF2-40B4-BE49-F238E27FC236}">
                    <a16:creationId xmlns:a16="http://schemas.microsoft.com/office/drawing/2014/main" id="{77292E28-6DC9-411C-8C5B-909AA8EF886E}"/>
                  </a:ext>
                </a:extLst>
              </p:cNvPr>
              <p:cNvGrpSpPr/>
              <p:nvPr/>
            </p:nvGrpSpPr>
            <p:grpSpPr>
              <a:xfrm>
                <a:off x="5062155" y="2207948"/>
                <a:ext cx="245043" cy="322181"/>
                <a:chOff x="3339564" y="3201988"/>
                <a:chExt cx="351410" cy="463264"/>
              </a:xfrm>
            </p:grpSpPr>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3339564" y="3201988"/>
                  <a:ext cx="351410" cy="463264"/>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3427415" y="3307596"/>
                  <a:ext cx="201178" cy="27622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42" name="Rectangle 41">
                <a:extLst>
                  <a:ext uri="{FF2B5EF4-FFF2-40B4-BE49-F238E27FC236}">
                    <a16:creationId xmlns:a16="http://schemas.microsoft.com/office/drawing/2014/main" id="{FD6CFBD0-4140-432B-968E-A3CC7B262F9C}"/>
                  </a:ext>
                </a:extLst>
              </p:cNvPr>
              <p:cNvSpPr/>
              <p:nvPr/>
            </p:nvSpPr>
            <p:spPr>
              <a:xfrm>
                <a:off x="5396843" y="2189314"/>
                <a:ext cx="2055146" cy="322181"/>
              </a:xfrm>
              <a:prstGeom prst="rect">
                <a:avLst/>
              </a:prstGeom>
            </p:spPr>
            <p:txBody>
              <a:bodyPr wrap="square">
                <a:spAutoFit/>
              </a:bodyPr>
              <a:lstStyle/>
              <a:p>
                <a:r>
                  <a:rPr lang="en-US" sz="2000" dirty="0">
                    <a:solidFill>
                      <a:srgbClr val="3C4252"/>
                    </a:solidFill>
                    <a:latin typeface="Proxima Nova" panose="02000506030000020004"/>
                    <a:ea typeface="Roboto Light" panose="02000000000000000000" pitchFamily="2" charset="0"/>
                    <a:cs typeface="Roboto Light"/>
                  </a:rPr>
                  <a:t>@Thabor09</a:t>
                </a:r>
                <a:endParaRPr lang="en-US" sz="2000" dirty="0">
                  <a:solidFill>
                    <a:srgbClr val="3C4252"/>
                  </a:solidFill>
                  <a:latin typeface="Proxima Nova" panose="02000506030000020004"/>
                </a:endParaRPr>
              </a:p>
            </p:txBody>
          </p:sp>
        </p:grpSp>
        <p:grpSp>
          <p:nvGrpSpPr>
            <p:cNvPr id="29" name="Group 28">
              <a:extLst>
                <a:ext uri="{FF2B5EF4-FFF2-40B4-BE49-F238E27FC236}">
                  <a16:creationId xmlns:a16="http://schemas.microsoft.com/office/drawing/2014/main" id="{44651A3B-855E-4CD6-90A3-8CC79EBF4EB9}"/>
                </a:ext>
              </a:extLst>
            </p:cNvPr>
            <p:cNvGrpSpPr/>
            <p:nvPr/>
          </p:nvGrpSpPr>
          <p:grpSpPr>
            <a:xfrm>
              <a:off x="7444546" y="5222506"/>
              <a:ext cx="3466673" cy="722145"/>
              <a:chOff x="4970940" y="1709443"/>
              <a:chExt cx="2031350" cy="581494"/>
            </a:xfrm>
          </p:grpSpPr>
          <p:sp>
            <p:nvSpPr>
              <p:cNvPr id="39" name="Rectangle 38">
                <a:extLst>
                  <a:ext uri="{FF2B5EF4-FFF2-40B4-BE49-F238E27FC236}">
                    <a16:creationId xmlns:a16="http://schemas.microsoft.com/office/drawing/2014/main" id="{A6684DE6-5AFC-45AB-86B1-4E63AFB00B55}"/>
                  </a:ext>
                </a:extLst>
              </p:cNvPr>
              <p:cNvSpPr/>
              <p:nvPr/>
            </p:nvSpPr>
            <p:spPr>
              <a:xfrm>
                <a:off x="5364229" y="1720925"/>
                <a:ext cx="1638061" cy="570012"/>
              </a:xfrm>
              <a:prstGeom prst="rect">
                <a:avLst/>
              </a:prstGeom>
            </p:spPr>
            <p:txBody>
              <a:bodyPr wrap="square">
                <a:spAutoFit/>
              </a:bodyPr>
              <a:lstStyle/>
              <a:p>
                <a:r>
                  <a:rPr lang="en-US" sz="2000" dirty="0">
                    <a:solidFill>
                      <a:srgbClr val="3C4252"/>
                    </a:solidFill>
                    <a:latin typeface="Proxima Nova" panose="02000506030000020004"/>
                  </a:rPr>
                  <a:t>https://www.facebook.com/twalbeek</a:t>
                </a: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940" y="1709443"/>
                <a:ext cx="379793" cy="322181"/>
              </a:xfrm>
              <a:prstGeom prst="rect">
                <a:avLst/>
              </a:prstGeom>
            </p:spPr>
          </p:pic>
        </p:grpSp>
        <p:grpSp>
          <p:nvGrpSpPr>
            <p:cNvPr id="30" name="Group 29">
              <a:extLst>
                <a:ext uri="{FF2B5EF4-FFF2-40B4-BE49-F238E27FC236}">
                  <a16:creationId xmlns:a16="http://schemas.microsoft.com/office/drawing/2014/main" id="{5A4AD945-BABD-46AB-9C01-638ED4D6CEAE}"/>
                </a:ext>
              </a:extLst>
            </p:cNvPr>
            <p:cNvGrpSpPr/>
            <p:nvPr/>
          </p:nvGrpSpPr>
          <p:grpSpPr>
            <a:xfrm>
              <a:off x="7575167" y="3960848"/>
              <a:ext cx="4050345" cy="656290"/>
              <a:chOff x="5563638" y="2765898"/>
              <a:chExt cx="2373362" cy="528464"/>
            </a:xfrm>
          </p:grpSpPr>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4"/>
              <a:stretch>
                <a:fillRect/>
              </a:stretch>
            </p:blipFill>
            <p:spPr>
              <a:xfrm>
                <a:off x="5563638" y="2765898"/>
                <a:ext cx="245043" cy="338219"/>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5881854" y="2773917"/>
                <a:ext cx="2055146" cy="520445"/>
              </a:xfrm>
              <a:prstGeom prst="rect">
                <a:avLst/>
              </a:prstGeom>
            </p:spPr>
            <p:txBody>
              <a:bodyPr wrap="square">
                <a:spAutoFit/>
              </a:bodyPr>
              <a:lstStyle/>
              <a:p>
                <a:r>
                  <a:rPr lang="en-US" dirty="0">
                    <a:solidFill>
                      <a:srgbClr val="3C4252"/>
                    </a:solidFill>
                    <a:latin typeface="Proxima Nova" panose="02000506030000020004"/>
                    <a:ea typeface="Roboto Light" panose="02000000000000000000" pitchFamily="2" charset="0"/>
                    <a:cs typeface="Roboto Light"/>
                  </a:rPr>
                  <a:t>https://www.linkedin.com/in/thaborwalbeek/</a:t>
                </a:r>
                <a:endParaRPr lang="en-US" dirty="0">
                  <a:solidFill>
                    <a:srgbClr val="3C4252"/>
                  </a:solidFill>
                  <a:latin typeface="Proxima Nova" panose="02000506030000020004"/>
                </a:endParaRPr>
              </a:p>
            </p:txBody>
          </p:sp>
        </p:grpSp>
        <p:grpSp>
          <p:nvGrpSpPr>
            <p:cNvPr id="32" name="Group 31">
              <a:extLst>
                <a:ext uri="{FF2B5EF4-FFF2-40B4-BE49-F238E27FC236}">
                  <a16:creationId xmlns:a16="http://schemas.microsoft.com/office/drawing/2014/main" id="{63AA3561-5763-4E86-81F6-7C8E9E020547}"/>
                </a:ext>
              </a:extLst>
            </p:cNvPr>
            <p:cNvGrpSpPr/>
            <p:nvPr/>
          </p:nvGrpSpPr>
          <p:grpSpPr>
            <a:xfrm>
              <a:off x="7471178" y="3361455"/>
              <a:ext cx="4634991" cy="417412"/>
              <a:chOff x="4745631" y="3707820"/>
              <a:chExt cx="2715944" cy="336113"/>
            </a:xfrm>
          </p:grpSpPr>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5"/>
              <a:stretch>
                <a:fillRect/>
              </a:stretch>
            </p:blipFill>
            <p:spPr>
              <a:xfrm>
                <a:off x="4745631" y="3707820"/>
                <a:ext cx="333968" cy="333968"/>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5128516" y="3746535"/>
                <a:ext cx="2333059" cy="297398"/>
              </a:xfrm>
              <a:prstGeom prst="rect">
                <a:avLst/>
              </a:prstGeom>
            </p:spPr>
            <p:txBody>
              <a:bodyPr wrap="square">
                <a:spAutoFit/>
              </a:bodyPr>
              <a:lstStyle/>
              <a:p>
                <a:r>
                  <a:rPr lang="en-US" dirty="0">
                    <a:solidFill>
                      <a:srgbClr val="3C4252"/>
                    </a:solidFill>
                    <a:latin typeface="Proxima Nova" panose="02000506030000020004"/>
                  </a:rPr>
                  <a:t>Thabor.Walbeek@rapidcircle.com</a:t>
                </a:r>
              </a:p>
            </p:txBody>
          </p:sp>
        </p:grpSp>
      </p:gr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48322" y="2878457"/>
            <a:ext cx="6543953" cy="3027285"/>
          </a:xfrm>
        </p:spPr>
        <p:txBody>
          <a:bodyPr>
            <a:normAutofit fontScale="55000" lnSpcReduction="20000"/>
          </a:bodyPr>
          <a:lstStyle/>
          <a:p>
            <a:pPr marL="0" indent="0">
              <a:lnSpc>
                <a:spcPct val="120000"/>
              </a:lnSpc>
              <a:buNone/>
            </a:pPr>
            <a:r>
              <a:rPr lang="en-US" dirty="0"/>
              <a:t>Data analyst, BI, Data Science, Delivery Manager, Project Manager, Consultant</a:t>
            </a:r>
            <a:br>
              <a:rPr lang="en-US" dirty="0"/>
            </a:br>
            <a:br>
              <a:rPr lang="en-US" dirty="0"/>
            </a:br>
            <a:r>
              <a:rPr lang="en-US" dirty="0"/>
              <a:t>About 20 years of experience of which more than 15 years in IT. Worked with all kinds of technologies in many different client environments and different countries. In India since 2011 and occasionally in Holland working on a range of different Data, BI and Analytical projects.</a:t>
            </a:r>
            <a:br>
              <a:rPr lang="en-US" dirty="0"/>
            </a:br>
            <a:br>
              <a:rPr lang="en-US" dirty="0"/>
            </a:br>
            <a:r>
              <a:rPr lang="en-US" dirty="0"/>
              <a:t>With a no-nonsense mentality, I always try to have fun</a:t>
            </a:r>
            <a:br>
              <a:rPr lang="en-US" dirty="0"/>
            </a:br>
            <a:br>
              <a:rPr lang="en-US" dirty="0"/>
            </a:br>
            <a:r>
              <a:rPr lang="en-US" dirty="0"/>
              <a:t>Specialties: Data Analysis, Data Science, BI, Project Management</a:t>
            </a:r>
            <a:endParaRPr lang="en-US" dirty="0">
              <a:solidFill>
                <a:schemeClr val="bg2">
                  <a:lumMod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chemeClr val="accent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Pooja Shriwastav</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866648"/>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Power BI Enthusiast	</a:t>
            </a:r>
          </a:p>
          <a:p>
            <a:pPr>
              <a:lnSpc>
                <a:spcPts val="3200"/>
              </a:lnSpc>
            </a:pPr>
            <a:r>
              <a:rPr lang="en-US" sz="2133" dirty="0">
                <a:solidFill>
                  <a:schemeClr val="bg2">
                    <a:lumMod val="50000"/>
                  </a:schemeClr>
                </a:solidFill>
                <a:latin typeface="Proxima Nova" panose="02000506030000020004" pitchFamily="50" charset="0"/>
                <a:ea typeface="Roboto Light" panose="02000000000000000000" pitchFamily="2" charset="0"/>
                <a:cs typeface="Roboto Light"/>
              </a:rPr>
              <a:t>Data Geek</a:t>
            </a:r>
          </a:p>
        </p:txBody>
      </p:sp>
      <p:pic>
        <p:nvPicPr>
          <p:cNvPr id="22" name="Picture 21">
            <a:extLst>
              <a:ext uri="{FF2B5EF4-FFF2-40B4-BE49-F238E27FC236}">
                <a16:creationId xmlns:a16="http://schemas.microsoft.com/office/drawing/2014/main" id="{F6D5EBD7-3C85-432A-8040-DD5D74938E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62184" y="795245"/>
            <a:ext cx="2051870" cy="2051870"/>
          </a:xfrm>
          <a:prstGeom prst="rect">
            <a:avLst/>
          </a:prstGeom>
        </p:spPr>
      </p:pic>
      <p:grpSp>
        <p:nvGrpSpPr>
          <p:cNvPr id="2" name="Group 1">
            <a:extLst>
              <a:ext uri="{FF2B5EF4-FFF2-40B4-BE49-F238E27FC236}">
                <a16:creationId xmlns:a16="http://schemas.microsoft.com/office/drawing/2014/main" id="{7CA7AE54-54B3-4D27-9B80-0860B35F3C33}"/>
              </a:ext>
            </a:extLst>
          </p:cNvPr>
          <p:cNvGrpSpPr/>
          <p:nvPr/>
        </p:nvGrpSpPr>
        <p:grpSpPr>
          <a:xfrm>
            <a:off x="7923942" y="3409725"/>
            <a:ext cx="4387464" cy="2431490"/>
            <a:chOff x="7444548" y="3342175"/>
            <a:chExt cx="4469736" cy="2431490"/>
          </a:xfrm>
        </p:grpSpPr>
        <p:grpSp>
          <p:nvGrpSpPr>
            <p:cNvPr id="28" name="Group 27">
              <a:extLst>
                <a:ext uri="{FF2B5EF4-FFF2-40B4-BE49-F238E27FC236}">
                  <a16:creationId xmlns:a16="http://schemas.microsoft.com/office/drawing/2014/main" id="{5CE868E0-0309-4AEE-9EDD-8ED638BBB556}"/>
                </a:ext>
              </a:extLst>
            </p:cNvPr>
            <p:cNvGrpSpPr/>
            <p:nvPr/>
          </p:nvGrpSpPr>
          <p:grpSpPr>
            <a:xfrm>
              <a:off x="7547056" y="4584109"/>
              <a:ext cx="4078456" cy="423252"/>
              <a:chOff x="5062155" y="2189314"/>
              <a:chExt cx="2389834" cy="340815"/>
            </a:xfrm>
          </p:grpSpPr>
          <p:grpSp>
            <p:nvGrpSpPr>
              <p:cNvPr id="41" name="Group 40">
                <a:extLst>
                  <a:ext uri="{FF2B5EF4-FFF2-40B4-BE49-F238E27FC236}">
                    <a16:creationId xmlns:a16="http://schemas.microsoft.com/office/drawing/2014/main" id="{77292E28-6DC9-411C-8C5B-909AA8EF886E}"/>
                  </a:ext>
                </a:extLst>
              </p:cNvPr>
              <p:cNvGrpSpPr/>
              <p:nvPr/>
            </p:nvGrpSpPr>
            <p:grpSpPr>
              <a:xfrm>
                <a:off x="5062155" y="2207948"/>
                <a:ext cx="245043" cy="322181"/>
                <a:chOff x="3339564" y="3201988"/>
                <a:chExt cx="351410" cy="463264"/>
              </a:xfrm>
            </p:grpSpPr>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3339564" y="3201988"/>
                  <a:ext cx="351410" cy="463264"/>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3427415" y="3307596"/>
                  <a:ext cx="201178" cy="27622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sp>
            <p:nvSpPr>
              <p:cNvPr id="42" name="Rectangle 41">
                <a:extLst>
                  <a:ext uri="{FF2B5EF4-FFF2-40B4-BE49-F238E27FC236}">
                    <a16:creationId xmlns:a16="http://schemas.microsoft.com/office/drawing/2014/main" id="{FD6CFBD0-4140-432B-968E-A3CC7B262F9C}"/>
                  </a:ext>
                </a:extLst>
              </p:cNvPr>
              <p:cNvSpPr/>
              <p:nvPr/>
            </p:nvSpPr>
            <p:spPr>
              <a:xfrm>
                <a:off x="5396843" y="2189314"/>
                <a:ext cx="2055146" cy="297397"/>
              </a:xfrm>
              <a:prstGeom prst="rect">
                <a:avLst/>
              </a:prstGeom>
            </p:spPr>
            <p:txBody>
              <a:bodyPr wrap="square">
                <a:spAutoFit/>
              </a:bodyPr>
              <a:lstStyle/>
              <a:p>
                <a:r>
                  <a:rPr lang="en-IN" dirty="0">
                    <a:hlinkClick r:id="rId3"/>
                  </a:rPr>
                  <a:t>https://twitter.com/ShriPooja_73</a:t>
                </a:r>
                <a:endParaRPr lang="en-US" dirty="0">
                  <a:solidFill>
                    <a:srgbClr val="3C4252"/>
                  </a:solidFill>
                  <a:latin typeface="Proxima Nova" panose="02000506030000020004"/>
                </a:endParaRPr>
              </a:p>
            </p:txBody>
          </p:sp>
        </p:grpSp>
        <p:grpSp>
          <p:nvGrpSpPr>
            <p:cNvPr id="29" name="Group 28">
              <a:extLst>
                <a:ext uri="{FF2B5EF4-FFF2-40B4-BE49-F238E27FC236}">
                  <a16:creationId xmlns:a16="http://schemas.microsoft.com/office/drawing/2014/main" id="{44651A3B-855E-4CD6-90A3-8CC79EBF4EB9}"/>
                </a:ext>
              </a:extLst>
            </p:cNvPr>
            <p:cNvGrpSpPr/>
            <p:nvPr/>
          </p:nvGrpSpPr>
          <p:grpSpPr>
            <a:xfrm>
              <a:off x="7444548" y="5127334"/>
              <a:ext cx="4178460" cy="646331"/>
              <a:chOff x="4970940" y="1632807"/>
              <a:chExt cx="2448432" cy="520446"/>
            </a:xfrm>
          </p:grpSpPr>
          <p:sp>
            <p:nvSpPr>
              <p:cNvPr id="39" name="Rectangle 38">
                <a:extLst>
                  <a:ext uri="{FF2B5EF4-FFF2-40B4-BE49-F238E27FC236}">
                    <a16:creationId xmlns:a16="http://schemas.microsoft.com/office/drawing/2014/main" id="{A6684DE6-5AFC-45AB-86B1-4E63AFB00B55}"/>
                  </a:ext>
                </a:extLst>
              </p:cNvPr>
              <p:cNvSpPr/>
              <p:nvPr/>
            </p:nvSpPr>
            <p:spPr>
              <a:xfrm>
                <a:off x="5364226" y="1632807"/>
                <a:ext cx="2055146" cy="520446"/>
              </a:xfrm>
              <a:prstGeom prst="rect">
                <a:avLst/>
              </a:prstGeom>
            </p:spPr>
            <p:txBody>
              <a:bodyPr wrap="square">
                <a:spAutoFit/>
              </a:bodyPr>
              <a:lstStyle/>
              <a:p>
                <a:r>
                  <a:rPr lang="en-IN" dirty="0"/>
                  <a:t>https://www.facebook.com/pooja.shriwastav.1</a:t>
                </a:r>
                <a:endParaRPr lang="en-US"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40" y="1709443"/>
                <a:ext cx="379793" cy="322181"/>
              </a:xfrm>
              <a:prstGeom prst="rect">
                <a:avLst/>
              </a:prstGeom>
            </p:spPr>
          </p:pic>
        </p:grpSp>
        <p:grpSp>
          <p:nvGrpSpPr>
            <p:cNvPr id="30" name="Group 29">
              <a:extLst>
                <a:ext uri="{FF2B5EF4-FFF2-40B4-BE49-F238E27FC236}">
                  <a16:creationId xmlns:a16="http://schemas.microsoft.com/office/drawing/2014/main" id="{5A4AD945-BABD-46AB-9C01-638ED4D6CEAE}"/>
                </a:ext>
              </a:extLst>
            </p:cNvPr>
            <p:cNvGrpSpPr/>
            <p:nvPr/>
          </p:nvGrpSpPr>
          <p:grpSpPr>
            <a:xfrm>
              <a:off x="7575167" y="3883523"/>
              <a:ext cx="4050345" cy="646331"/>
              <a:chOff x="5563638" y="2703635"/>
              <a:chExt cx="2373362" cy="520445"/>
            </a:xfrm>
          </p:grpSpPr>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5"/>
              <a:stretch>
                <a:fillRect/>
              </a:stretch>
            </p:blipFill>
            <p:spPr>
              <a:xfrm>
                <a:off x="5563638" y="2765898"/>
                <a:ext cx="245043" cy="338219"/>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5881854" y="2703635"/>
                <a:ext cx="2055146" cy="520445"/>
              </a:xfrm>
              <a:prstGeom prst="rect">
                <a:avLst/>
              </a:prstGeom>
            </p:spPr>
            <p:txBody>
              <a:bodyPr wrap="square">
                <a:spAutoFit/>
              </a:bodyPr>
              <a:lstStyle/>
              <a:p>
                <a:r>
                  <a:rPr lang="en-IN" dirty="0">
                    <a:hlinkClick r:id="rId6"/>
                  </a:rPr>
                  <a:t>http://www.linkedin.com/in/pooja-shriwastav</a:t>
                </a:r>
                <a:endParaRPr lang="en-US" sz="2000" dirty="0">
                  <a:solidFill>
                    <a:srgbClr val="3C4252"/>
                  </a:solidFill>
                  <a:latin typeface="Proxima Nova" panose="02000506030000020004"/>
                </a:endParaRPr>
              </a:p>
            </p:txBody>
          </p:sp>
        </p:grpSp>
        <p:grpSp>
          <p:nvGrpSpPr>
            <p:cNvPr id="32" name="Group 31">
              <a:extLst>
                <a:ext uri="{FF2B5EF4-FFF2-40B4-BE49-F238E27FC236}">
                  <a16:creationId xmlns:a16="http://schemas.microsoft.com/office/drawing/2014/main" id="{63AA3561-5763-4E86-81F6-7C8E9E020547}"/>
                </a:ext>
              </a:extLst>
            </p:cNvPr>
            <p:cNvGrpSpPr/>
            <p:nvPr/>
          </p:nvGrpSpPr>
          <p:grpSpPr>
            <a:xfrm>
              <a:off x="7471175" y="3342175"/>
              <a:ext cx="4443109" cy="414748"/>
              <a:chOff x="4745630" y="3692297"/>
              <a:chExt cx="2603508" cy="333968"/>
            </a:xfrm>
          </p:grpSpPr>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7"/>
              <a:stretch>
                <a:fillRect/>
              </a:stretch>
            </p:blipFill>
            <p:spPr>
              <a:xfrm>
                <a:off x="4745630" y="3692297"/>
                <a:ext cx="333968" cy="333968"/>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5123313" y="3692297"/>
                <a:ext cx="2225825" cy="297398"/>
              </a:xfrm>
              <a:prstGeom prst="rect">
                <a:avLst/>
              </a:prstGeom>
            </p:spPr>
            <p:txBody>
              <a:bodyPr wrap="square">
                <a:spAutoFit/>
              </a:bodyPr>
              <a:lstStyle/>
              <a:p>
                <a:r>
                  <a:rPr lang="en-US" dirty="0">
                    <a:solidFill>
                      <a:srgbClr val="3C4252"/>
                    </a:solidFill>
                    <a:latin typeface="Proxima Nova" panose="02000506030000020004"/>
                  </a:rPr>
                  <a:t>Pooja.Shriwastav@rapidcircle.com</a:t>
                </a:r>
              </a:p>
            </p:txBody>
          </p:sp>
        </p:grpSp>
      </p:gr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448322" y="2878457"/>
            <a:ext cx="6543953" cy="3027285"/>
          </a:xfrm>
        </p:spPr>
        <p:txBody>
          <a:bodyPr>
            <a:normAutofit/>
          </a:bodyPr>
          <a:lstStyle/>
          <a:p>
            <a:pPr marL="0" indent="0">
              <a:buNone/>
            </a:pPr>
            <a:r>
              <a:rPr lang="en-US" sz="1800" dirty="0"/>
              <a:t>Power BI, Data Analysis, Consultant</a:t>
            </a:r>
          </a:p>
          <a:p>
            <a:pPr marL="0" indent="0">
              <a:buNone/>
            </a:pPr>
            <a:endParaRPr lang="en-US" sz="2000" dirty="0"/>
          </a:p>
          <a:p>
            <a:pPr marL="0" indent="0">
              <a:buNone/>
            </a:pPr>
            <a:r>
              <a:rPr lang="en-US" sz="1800" dirty="0"/>
              <a:t>A data analytics enthusiast with 2+ years of experience in Data Analysis and Reporting. </a:t>
            </a:r>
          </a:p>
          <a:p>
            <a:pPr marL="0" indent="0">
              <a:buNone/>
            </a:pPr>
            <a:r>
              <a:rPr lang="en-US" sz="1800" dirty="0">
                <a:solidFill>
                  <a:schemeClr val="bg2">
                    <a:lumMod val="25000"/>
                  </a:schemeClr>
                </a:solidFill>
              </a:rPr>
              <a:t>Always curious about the data and means to convey information from it.</a:t>
            </a:r>
          </a:p>
          <a:p>
            <a:pPr marL="0" indent="0">
              <a:buNone/>
            </a:pPr>
            <a:r>
              <a:rPr lang="en-US" sz="1800" dirty="0">
                <a:solidFill>
                  <a:schemeClr val="bg2">
                    <a:lumMod val="25000"/>
                  </a:schemeClr>
                </a:solidFill>
              </a:rPr>
              <a:t>On the path of making this bio even more interesting!</a:t>
            </a:r>
          </a:p>
        </p:txBody>
      </p:sp>
    </p:spTree>
    <p:extLst>
      <p:ext uri="{BB962C8B-B14F-4D97-AF65-F5344CB8AC3E}">
        <p14:creationId xmlns:p14="http://schemas.microsoft.com/office/powerpoint/2010/main" val="726547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A81-A57B-4148-B284-29276791A88A}"/>
              </a:ext>
            </a:extLst>
          </p:cNvPr>
          <p:cNvSpPr>
            <a:spLocks noGrp="1"/>
          </p:cNvSpPr>
          <p:nvPr>
            <p:ph type="title"/>
          </p:nvPr>
        </p:nvSpPr>
        <p:spPr>
          <a:xfrm>
            <a:off x="584199" y="1557215"/>
            <a:ext cx="10869367" cy="1495794"/>
          </a:xfrm>
        </p:spPr>
        <p:txBody>
          <a:bodyPr/>
          <a:lstStyle/>
          <a:p>
            <a:r>
              <a:rPr lang="en-US" sz="5400" dirty="0">
                <a:solidFill>
                  <a:srgbClr val="0070C0"/>
                </a:solidFill>
              </a:rPr>
              <a:t>What is Data Modelling?</a:t>
            </a:r>
            <a:endParaRPr lang="en-US" sz="5400" dirty="0"/>
          </a:p>
        </p:txBody>
      </p:sp>
      <p:sp>
        <p:nvSpPr>
          <p:cNvPr id="3" name="Text Placeholder 2">
            <a:extLst>
              <a:ext uri="{FF2B5EF4-FFF2-40B4-BE49-F238E27FC236}">
                <a16:creationId xmlns:a16="http://schemas.microsoft.com/office/drawing/2014/main" id="{5304FD6D-C694-4DD7-BDCB-353535379F87}"/>
              </a:ext>
            </a:extLst>
          </p:cNvPr>
          <p:cNvSpPr>
            <a:spLocks noGrp="1"/>
          </p:cNvSpPr>
          <p:nvPr>
            <p:ph type="body" sz="quarter" idx="12"/>
          </p:nvPr>
        </p:nvSpPr>
        <p:spPr>
          <a:xfrm>
            <a:off x="584199" y="4143938"/>
            <a:ext cx="9021714" cy="1495794"/>
          </a:xfrm>
        </p:spPr>
        <p:txBody>
          <a:bodyPr/>
          <a:lstStyle/>
          <a:p>
            <a:r>
              <a:rPr lang="en-US" dirty="0"/>
              <a:t>Importance of Data Modelling in Power BI and its significance to achieve efficient data schema</a:t>
            </a:r>
          </a:p>
        </p:txBody>
      </p:sp>
    </p:spTree>
    <p:extLst>
      <p:ext uri="{BB962C8B-B14F-4D97-AF65-F5344CB8AC3E}">
        <p14:creationId xmlns:p14="http://schemas.microsoft.com/office/powerpoint/2010/main" val="37670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now Flake Model">
            <a:extLst>
              <a:ext uri="{FF2B5EF4-FFF2-40B4-BE49-F238E27FC236}">
                <a16:creationId xmlns:a16="http://schemas.microsoft.com/office/drawing/2014/main" id="{C1824C4D-B890-47E3-85E5-C48CA997E58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60" y="977755"/>
            <a:ext cx="3545440" cy="2142036"/>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ACF2BDCE-9ACA-400C-92F0-17C1FAF17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325" y="977755"/>
            <a:ext cx="3476625" cy="2104988"/>
          </a:xfrm>
          <a:prstGeom prst="rect">
            <a:avLst/>
          </a:prstGeom>
        </p:spPr>
      </p:pic>
      <p:sp>
        <p:nvSpPr>
          <p:cNvPr id="11" name="TextBox 10">
            <a:extLst>
              <a:ext uri="{FF2B5EF4-FFF2-40B4-BE49-F238E27FC236}">
                <a16:creationId xmlns:a16="http://schemas.microsoft.com/office/drawing/2014/main" id="{4C0B5D75-5875-4D7E-AF22-DD8A4EECC5C7}"/>
              </a:ext>
            </a:extLst>
          </p:cNvPr>
          <p:cNvSpPr txBox="1"/>
          <p:nvPr/>
        </p:nvSpPr>
        <p:spPr>
          <a:xfrm>
            <a:off x="1608400" y="492722"/>
            <a:ext cx="1800225" cy="369332"/>
          </a:xfrm>
          <a:prstGeom prst="rect">
            <a:avLst/>
          </a:prstGeom>
          <a:noFill/>
        </p:spPr>
        <p:txBody>
          <a:bodyPr wrap="square" rtlCol="0">
            <a:spAutoFit/>
          </a:bodyPr>
          <a:lstStyle/>
          <a:p>
            <a:r>
              <a:rPr lang="en-US" dirty="0"/>
              <a:t>Snowflake Model</a:t>
            </a:r>
          </a:p>
        </p:txBody>
      </p:sp>
      <p:sp>
        <p:nvSpPr>
          <p:cNvPr id="12" name="TextBox 11">
            <a:extLst>
              <a:ext uri="{FF2B5EF4-FFF2-40B4-BE49-F238E27FC236}">
                <a16:creationId xmlns:a16="http://schemas.microsoft.com/office/drawing/2014/main" id="{68CFF165-B2F7-4E8E-99EF-D2AFE701B5A4}"/>
              </a:ext>
            </a:extLst>
          </p:cNvPr>
          <p:cNvSpPr txBox="1"/>
          <p:nvPr/>
        </p:nvSpPr>
        <p:spPr>
          <a:xfrm>
            <a:off x="7450689" y="492722"/>
            <a:ext cx="1800225" cy="369332"/>
          </a:xfrm>
          <a:prstGeom prst="rect">
            <a:avLst/>
          </a:prstGeom>
          <a:noFill/>
        </p:spPr>
        <p:txBody>
          <a:bodyPr wrap="square" rtlCol="0">
            <a:spAutoFit/>
          </a:bodyPr>
          <a:lstStyle/>
          <a:p>
            <a:r>
              <a:rPr lang="en-US" dirty="0"/>
              <a:t>Star Model</a:t>
            </a:r>
          </a:p>
        </p:txBody>
      </p:sp>
      <p:pic>
        <p:nvPicPr>
          <p:cNvPr id="14" name="Picture 13" descr="A screenshot of a computer&#10;&#10;Description automatically generated">
            <a:extLst>
              <a:ext uri="{FF2B5EF4-FFF2-40B4-BE49-F238E27FC236}">
                <a16:creationId xmlns:a16="http://schemas.microsoft.com/office/drawing/2014/main" id="{0BE47917-A215-4E11-B595-AFCE0CA77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426" y="3429000"/>
            <a:ext cx="4073263" cy="2750503"/>
          </a:xfrm>
          <a:prstGeom prst="rect">
            <a:avLst/>
          </a:prstGeom>
        </p:spPr>
      </p:pic>
    </p:spTree>
    <p:extLst>
      <p:ext uri="{BB962C8B-B14F-4D97-AF65-F5344CB8AC3E}">
        <p14:creationId xmlns:p14="http://schemas.microsoft.com/office/powerpoint/2010/main" val="232024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A81-A57B-4148-B284-29276791A88A}"/>
              </a:ext>
            </a:extLst>
          </p:cNvPr>
          <p:cNvSpPr>
            <a:spLocks noGrp="1"/>
          </p:cNvSpPr>
          <p:nvPr>
            <p:ph type="title"/>
          </p:nvPr>
        </p:nvSpPr>
        <p:spPr>
          <a:xfrm>
            <a:off x="584199" y="2305112"/>
            <a:ext cx="10869367" cy="747897"/>
          </a:xfrm>
        </p:spPr>
        <p:txBody>
          <a:bodyPr/>
          <a:lstStyle/>
          <a:p>
            <a:r>
              <a:rPr lang="en-US" sz="5400" dirty="0">
                <a:solidFill>
                  <a:srgbClr val="0070C0"/>
                </a:solidFill>
              </a:rPr>
              <a:t>Power Query and DAX</a:t>
            </a:r>
            <a:endParaRPr lang="en-US" sz="5400" dirty="0"/>
          </a:p>
        </p:txBody>
      </p:sp>
      <p:sp>
        <p:nvSpPr>
          <p:cNvPr id="3" name="Text Placeholder 2">
            <a:extLst>
              <a:ext uri="{FF2B5EF4-FFF2-40B4-BE49-F238E27FC236}">
                <a16:creationId xmlns:a16="http://schemas.microsoft.com/office/drawing/2014/main" id="{5304FD6D-C694-4DD7-BDCB-353535379F87}"/>
              </a:ext>
            </a:extLst>
          </p:cNvPr>
          <p:cNvSpPr>
            <a:spLocks noGrp="1"/>
          </p:cNvSpPr>
          <p:nvPr>
            <p:ph type="body" sz="quarter" idx="12"/>
          </p:nvPr>
        </p:nvSpPr>
        <p:spPr>
          <a:xfrm>
            <a:off x="584199" y="4143938"/>
            <a:ext cx="9021714" cy="997196"/>
          </a:xfrm>
        </p:spPr>
        <p:txBody>
          <a:bodyPr/>
          <a:lstStyle/>
          <a:p>
            <a:r>
              <a:rPr lang="en-US" dirty="0"/>
              <a:t>Comparing Power Query (M) with DAX and their individual roles in data transformations</a:t>
            </a:r>
          </a:p>
        </p:txBody>
      </p:sp>
    </p:spTree>
    <p:extLst>
      <p:ext uri="{BB962C8B-B14F-4D97-AF65-F5344CB8AC3E}">
        <p14:creationId xmlns:p14="http://schemas.microsoft.com/office/powerpoint/2010/main" val="344247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0496348-556C-409E-9BFB-6921FAC82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02" y="795035"/>
            <a:ext cx="4663965" cy="31959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DEC72DE-3D72-412E-A2E7-21F41513E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1288105"/>
            <a:ext cx="4924425" cy="2514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AC44DF1-4D01-4251-A2DF-0B7087B10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075" y="4533137"/>
            <a:ext cx="5884550" cy="1317018"/>
          </a:xfrm>
          <a:prstGeom prst="rect">
            <a:avLst/>
          </a:prstGeom>
        </p:spPr>
      </p:pic>
    </p:spTree>
    <p:extLst>
      <p:ext uri="{BB962C8B-B14F-4D97-AF65-F5344CB8AC3E}">
        <p14:creationId xmlns:p14="http://schemas.microsoft.com/office/powerpoint/2010/main" val="238769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350568" y="1253331"/>
            <a:ext cx="11235431" cy="4351338"/>
          </a:xfrm>
        </p:spPr>
        <p:txBody>
          <a:bodyPr>
            <a:normAutofit/>
          </a:bodyPr>
          <a:lstStyle/>
          <a:p>
            <a:pPr>
              <a:lnSpc>
                <a:spcPct val="150000"/>
              </a:lnSpc>
            </a:pPr>
            <a:r>
              <a:rPr lang="en-US" dirty="0"/>
              <a:t>Power Query is the Microsoft Data Connectivity and Data Preparation technology that enables business users to seamlessly access data stored in hundreds of data sources.</a:t>
            </a:r>
          </a:p>
          <a:p>
            <a:pPr>
              <a:lnSpc>
                <a:spcPct val="150000"/>
              </a:lnSpc>
            </a:pPr>
            <a:r>
              <a:rPr lang="en-US" dirty="0"/>
              <a:t>Easy to use, engaging, and no-code user experience.</a:t>
            </a:r>
          </a:p>
          <a:p>
            <a:pPr>
              <a:lnSpc>
                <a:spcPct val="150000"/>
              </a:lnSpc>
            </a:pPr>
            <a:r>
              <a:rPr lang="en-US" dirty="0"/>
              <a:t>Data mashup and transformations are expressed using the Power Query M Formula Language. </a:t>
            </a:r>
          </a:p>
        </p:txBody>
      </p:sp>
      <p:sp>
        <p:nvSpPr>
          <p:cNvPr id="2" name="TextBox 1">
            <a:extLst>
              <a:ext uri="{FF2B5EF4-FFF2-40B4-BE49-F238E27FC236}">
                <a16:creationId xmlns:a16="http://schemas.microsoft.com/office/drawing/2014/main" id="{2A5A3434-D261-4697-94E7-D656E01E53DB}"/>
              </a:ext>
            </a:extLst>
          </p:cNvPr>
          <p:cNvSpPr txBox="1"/>
          <p:nvPr/>
        </p:nvSpPr>
        <p:spPr>
          <a:xfrm>
            <a:off x="350568" y="320511"/>
            <a:ext cx="5662367" cy="523220"/>
          </a:xfrm>
          <a:prstGeom prst="rect">
            <a:avLst/>
          </a:prstGeom>
          <a:noFill/>
        </p:spPr>
        <p:txBody>
          <a:bodyPr wrap="square" rtlCol="0">
            <a:spAutoFit/>
          </a:bodyPr>
          <a:lstStyle/>
          <a:p>
            <a:r>
              <a:rPr lang="en-US" sz="2800" b="1" dirty="0">
                <a:solidFill>
                  <a:srgbClr val="0070C0"/>
                </a:solidFill>
              </a:rPr>
              <a:t>Power Query:</a:t>
            </a:r>
            <a:endParaRPr lang="en-IN" sz="2800" b="1" dirty="0">
              <a:solidFill>
                <a:srgbClr val="0070C0"/>
              </a:solidFill>
            </a:endParaRPr>
          </a:p>
        </p:txBody>
      </p:sp>
    </p:spTree>
    <p:extLst>
      <p:ext uri="{BB962C8B-B14F-4D97-AF65-F5344CB8AC3E}">
        <p14:creationId xmlns:p14="http://schemas.microsoft.com/office/powerpoint/2010/main" val="3366315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56A815F65D144AF88CD00B8994EEC" ma:contentTypeVersion="13" ma:contentTypeDescription="Een nieuw document maken." ma:contentTypeScope="" ma:versionID="378a710fe2124b81aadcb0e4b2474731">
  <xsd:schema xmlns:xsd="http://www.w3.org/2001/XMLSchema" xmlns:xs="http://www.w3.org/2001/XMLSchema" xmlns:p="http://schemas.microsoft.com/office/2006/metadata/properties" xmlns:ns3="3a0f397b-a547-45c1-92e8-652dab439372" xmlns:ns4="2c4c28a8-ee51-4706-a092-b0749ca130aa" targetNamespace="http://schemas.microsoft.com/office/2006/metadata/properties" ma:root="true" ma:fieldsID="0976e2b03d12b9524300ae9d91a7ce10" ns3:_="" ns4:_="">
    <xsd:import namespace="3a0f397b-a547-45c1-92e8-652dab439372"/>
    <xsd:import namespace="2c4c28a8-ee51-4706-a092-b0749ca130a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0f397b-a547-45c1-92e8-652dab439372"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description="" ma:internalName="SharedWithDetails" ma:readOnly="true">
      <xsd:simpleType>
        <xsd:restriction base="dms:Note">
          <xsd:maxLength value="255"/>
        </xsd:restriction>
      </xsd:simpleType>
    </xsd:element>
    <xsd:element name="SharingHintHash" ma:index="10" nillable="true" ma:displayName="Hint-hash delen"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c28a8-ee51-4706-a092-b0749ca130a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76897C-B670-4001-A39B-CEC05809B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0f397b-a547-45c1-92e8-652dab439372"/>
    <ds:schemaRef ds:uri="2c4c28a8-ee51-4706-a092-b0749ca130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F20EDF-AF24-4AFF-81B3-58787B5EB4BA}">
  <ds:schemaRefs>
    <ds:schemaRef ds:uri="http://schemas.microsoft.com/sharepoint/v3/contenttype/forms"/>
  </ds:schemaRefs>
</ds:datastoreItem>
</file>

<file path=customXml/itemProps3.xml><?xml version="1.0" encoding="utf-8"?>
<ds:datastoreItem xmlns:ds="http://schemas.openxmlformats.org/officeDocument/2006/customXml" ds:itemID="{DBFE3BDB-31A6-46CF-95BB-4DD82F8046F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4346</TotalTime>
  <Words>869</Words>
  <Application>Microsoft Office PowerPoint</Application>
  <PresentationFormat>Widescreen</PresentationFormat>
  <Paragraphs>89</Paragraphs>
  <Slides>29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Arial Black</vt:lpstr>
      <vt:lpstr>Calibri</vt:lpstr>
      <vt:lpstr>Calibri Light</vt:lpstr>
      <vt:lpstr>Proxima Nova</vt:lpstr>
      <vt:lpstr>Proxima Nova Semibold</vt:lpstr>
      <vt:lpstr>Segoe UI</vt:lpstr>
      <vt:lpstr>Segoe UI (Body)</vt:lpstr>
      <vt:lpstr>Segoe UI Light</vt:lpstr>
      <vt:lpstr>Segoe UI Semibold</vt:lpstr>
      <vt:lpstr>Segoe UI Semilight</vt:lpstr>
      <vt:lpstr>Wingdings</vt:lpstr>
      <vt:lpstr>Office Theme</vt:lpstr>
      <vt:lpstr>PowerPoint Presentation</vt:lpstr>
      <vt:lpstr>Power Query, DAX, and Data Modelling Best Practices</vt:lpstr>
      <vt:lpstr>Thabor Walbeek</vt:lpstr>
      <vt:lpstr>Pooja Shriwastav</vt:lpstr>
      <vt:lpstr>What is Data Modelling?</vt:lpstr>
      <vt:lpstr>PowerPoint Presentation</vt:lpstr>
      <vt:lpstr>Power Query and DAX</vt:lpstr>
      <vt:lpstr>PowerPoint Presentation</vt:lpstr>
      <vt:lpstr>PowerPoint Presentation</vt:lpstr>
      <vt:lpstr>PowerPoint Presentation</vt:lpstr>
      <vt:lpstr>PowerPoint Presentation</vt:lpstr>
      <vt:lpstr>PowerPoint Presentation</vt:lpstr>
      <vt:lpstr>Import and Direct Query</vt:lpstr>
      <vt:lpstr>PowerPoint Presentation</vt:lpstr>
      <vt:lpstr>PowerPoint Presentation</vt:lpstr>
      <vt:lpstr>PowerPoint Presentation</vt:lpstr>
      <vt:lpstr>PowerPoint Presentation</vt:lpstr>
      <vt:lpstr>PowerPoint Presentation</vt:lpstr>
      <vt:lpstr>Best practices for data transformation</vt:lpstr>
      <vt:lpstr>PowerPoint Presentation</vt:lpstr>
      <vt:lpstr>PowerPoint Presentation</vt:lpstr>
      <vt:lpstr>PowerPoint Presentation</vt:lpstr>
      <vt:lpstr>From Scratch to Smash!</vt:lpstr>
      <vt:lpstr>Time to grab a Goodie</vt:lpstr>
      <vt:lpstr>Time to grab a Goodie</vt:lpstr>
      <vt:lpstr>Enjoy the Bootcamp</vt:lpstr>
      <vt:lpstr>Call to action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Nanddeep Nachan</dc:creator>
  <cp:lastModifiedBy>Thabor Walbeek</cp:lastModifiedBy>
  <cp:revision>122</cp:revision>
  <dcterms:created xsi:type="dcterms:W3CDTF">2020-01-05T10:52:53Z</dcterms:created>
  <dcterms:modified xsi:type="dcterms:W3CDTF">2020-02-15T00:40:16Z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0x0101002D556A815F65D144AF88CD00B8994EEC</vt:lpwstr>
  </property>
</Properties>
</file>